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39"/>
  </p:notesMasterIdLst>
  <p:sldIdLst>
    <p:sldId id="257" r:id="rId4"/>
    <p:sldId id="392" r:id="rId5"/>
    <p:sldId id="672" r:id="rId6"/>
    <p:sldId id="454" r:id="rId7"/>
    <p:sldId id="673" r:id="rId8"/>
    <p:sldId id="674" r:id="rId9"/>
    <p:sldId id="675" r:id="rId10"/>
    <p:sldId id="313" r:id="rId11"/>
    <p:sldId id="315" r:id="rId12"/>
    <p:sldId id="676" r:id="rId13"/>
    <p:sldId id="678" r:id="rId14"/>
    <p:sldId id="679" r:id="rId15"/>
    <p:sldId id="692" r:id="rId16"/>
    <p:sldId id="690" r:id="rId17"/>
    <p:sldId id="680" r:id="rId18"/>
    <p:sldId id="347" r:id="rId19"/>
    <p:sldId id="954" r:id="rId20"/>
    <p:sldId id="943" r:id="rId21"/>
    <p:sldId id="944" r:id="rId22"/>
    <p:sldId id="942" r:id="rId23"/>
    <p:sldId id="952" r:id="rId24"/>
    <p:sldId id="953" r:id="rId25"/>
    <p:sldId id="681" r:id="rId26"/>
    <p:sldId id="685" r:id="rId27"/>
    <p:sldId id="320" r:id="rId28"/>
    <p:sldId id="349" r:id="rId29"/>
    <p:sldId id="949" r:id="rId30"/>
    <p:sldId id="346" r:id="rId31"/>
    <p:sldId id="325" r:id="rId32"/>
    <p:sldId id="950" r:id="rId33"/>
    <p:sldId id="344" r:id="rId34"/>
    <p:sldId id="686" r:id="rId35"/>
    <p:sldId id="691" r:id="rId36"/>
    <p:sldId id="689" r:id="rId37"/>
    <p:sldId id="520" r:id="rId38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Tahoma" panose="020B0604030504040204" pitchFamily="34" charset="0"/>
      <p:regular r:id="rId49"/>
      <p:bold r:id="rId50"/>
    </p:embeddedFont>
    <p:embeddedFont>
      <p:font typeface="Times" panose="02020603050405020304" pitchFamily="18" charset="0"/>
      <p:regular r:id="rId51"/>
      <p:bold r:id="rId52"/>
      <p:italic r:id="rId53"/>
      <p:boldItalic r:id="rId54"/>
    </p:embeddedFont>
    <p:embeddedFont>
      <p:font typeface="Trebuchet MS" panose="020B0603020202020204" pitchFamily="34" charset="0"/>
      <p:regular r:id="rId55"/>
      <p:bold r:id="rId56"/>
      <p:italic r:id="rId57"/>
      <p:boldItalic r:id="rId58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3399"/>
    <a:srgbClr val="FF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9" autoAdjust="0"/>
    <p:restoredTop sz="93969" autoAdjust="0"/>
  </p:normalViewPr>
  <p:slideViewPr>
    <p:cSldViewPr>
      <p:cViewPr varScale="1">
        <p:scale>
          <a:sx n="69" d="100"/>
          <a:sy n="69" d="100"/>
        </p:scale>
        <p:origin x="1488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6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02B64-4419-409E-9F28-E5873FDC3DB4}" type="doc">
      <dgm:prSet loTypeId="urn:microsoft.com/office/officeart/2005/8/layout/venn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PK"/>
        </a:p>
      </dgm:t>
    </dgm:pt>
    <dgm:pt modelId="{CC5F8016-C1BA-458F-B50D-C72361918093}">
      <dgm:prSet phldrT="[Text]"/>
      <dgm:spPr/>
      <dgm:t>
        <a:bodyPr/>
        <a:lstStyle/>
        <a:p>
          <a:r>
            <a:rPr lang="en-US" dirty="0"/>
            <a:t>Questions?</a:t>
          </a:r>
          <a:endParaRPr lang="en-PK" dirty="0"/>
        </a:p>
      </dgm:t>
    </dgm:pt>
    <dgm:pt modelId="{54BDE4C5-65FF-4C55-A657-27A85B947C5B}" type="parTrans" cxnId="{E170DF94-8DF5-4F59-8CF7-58E8004663FD}">
      <dgm:prSet/>
      <dgm:spPr/>
      <dgm:t>
        <a:bodyPr/>
        <a:lstStyle/>
        <a:p>
          <a:endParaRPr lang="en-PK"/>
        </a:p>
      </dgm:t>
    </dgm:pt>
    <dgm:pt modelId="{58F5A774-D9DA-4766-8CD1-8D6F5A155DF7}" type="sibTrans" cxnId="{E170DF94-8DF5-4F59-8CF7-58E8004663FD}">
      <dgm:prSet/>
      <dgm:spPr/>
      <dgm:t>
        <a:bodyPr/>
        <a:lstStyle/>
        <a:p>
          <a:endParaRPr lang="en-PK"/>
        </a:p>
      </dgm:t>
    </dgm:pt>
    <dgm:pt modelId="{7D611306-550C-4450-9DC8-7A7D780F355E}">
      <dgm:prSet phldrT="[Text]"/>
      <dgm:spPr/>
      <dgm:t>
        <a:bodyPr/>
        <a:lstStyle/>
        <a:p>
          <a:r>
            <a:rPr lang="en-US" dirty="0"/>
            <a:t>Questions?</a:t>
          </a:r>
          <a:endParaRPr lang="en-PK" dirty="0"/>
        </a:p>
      </dgm:t>
    </dgm:pt>
    <dgm:pt modelId="{3A67DB18-315E-4182-A417-8664CBABB1AE}" type="parTrans" cxnId="{0C19D8CC-781C-464A-B4FF-EFF7C0F4A660}">
      <dgm:prSet/>
      <dgm:spPr/>
      <dgm:t>
        <a:bodyPr/>
        <a:lstStyle/>
        <a:p>
          <a:endParaRPr lang="en-PK"/>
        </a:p>
      </dgm:t>
    </dgm:pt>
    <dgm:pt modelId="{18BE33DD-4929-4BC3-85DA-70AC078051EA}" type="sibTrans" cxnId="{0C19D8CC-781C-464A-B4FF-EFF7C0F4A660}">
      <dgm:prSet/>
      <dgm:spPr/>
      <dgm:t>
        <a:bodyPr/>
        <a:lstStyle/>
        <a:p>
          <a:endParaRPr lang="en-PK"/>
        </a:p>
      </dgm:t>
    </dgm:pt>
    <dgm:pt modelId="{DB4375AB-A8F0-4B5E-95D8-561DAA75B6CB}">
      <dgm:prSet phldrT="[Text]"/>
      <dgm:spPr/>
      <dgm:t>
        <a:bodyPr/>
        <a:lstStyle/>
        <a:p>
          <a:r>
            <a:rPr lang="en-US" dirty="0"/>
            <a:t>Questions?</a:t>
          </a:r>
          <a:endParaRPr lang="en-PK" dirty="0"/>
        </a:p>
      </dgm:t>
    </dgm:pt>
    <dgm:pt modelId="{B17511E6-E155-4CDA-AAE8-D447198A8DA9}" type="parTrans" cxnId="{4EDFF75D-B052-49CE-AF42-119AB4C02944}">
      <dgm:prSet/>
      <dgm:spPr/>
      <dgm:t>
        <a:bodyPr/>
        <a:lstStyle/>
        <a:p>
          <a:endParaRPr lang="en-PK"/>
        </a:p>
      </dgm:t>
    </dgm:pt>
    <dgm:pt modelId="{9B3F137E-076A-445B-A8F6-89034733CB14}" type="sibTrans" cxnId="{4EDFF75D-B052-49CE-AF42-119AB4C02944}">
      <dgm:prSet/>
      <dgm:spPr/>
      <dgm:t>
        <a:bodyPr/>
        <a:lstStyle/>
        <a:p>
          <a:endParaRPr lang="en-PK"/>
        </a:p>
      </dgm:t>
    </dgm:pt>
    <dgm:pt modelId="{2730BBE0-7CD7-4A20-97B7-6704AD95BBA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Questions</a:t>
          </a:r>
          <a:r>
            <a:rPr lang="en-US" dirty="0"/>
            <a:t>?</a:t>
          </a:r>
          <a:endParaRPr lang="en-PK" dirty="0"/>
        </a:p>
      </dgm:t>
    </dgm:pt>
    <dgm:pt modelId="{A5009814-90A6-4324-B3F6-A51DB30B8C68}" type="parTrans" cxnId="{242CBBCB-AF08-4DB4-ABDC-6A2E8EE3151B}">
      <dgm:prSet/>
      <dgm:spPr/>
      <dgm:t>
        <a:bodyPr/>
        <a:lstStyle/>
        <a:p>
          <a:endParaRPr lang="en-PK"/>
        </a:p>
      </dgm:t>
    </dgm:pt>
    <dgm:pt modelId="{FBE042DE-6242-4D09-A390-02A27F519083}" type="sibTrans" cxnId="{242CBBCB-AF08-4DB4-ABDC-6A2E8EE3151B}">
      <dgm:prSet/>
      <dgm:spPr/>
      <dgm:t>
        <a:bodyPr/>
        <a:lstStyle/>
        <a:p>
          <a:endParaRPr lang="en-PK"/>
        </a:p>
      </dgm:t>
    </dgm:pt>
    <dgm:pt modelId="{21227B1F-6D58-4493-AC45-25D9241B3BA6}" type="pres">
      <dgm:prSet presAssocID="{2CE02B64-4419-409E-9F28-E5873FDC3DB4}" presName="Name0" presStyleCnt="0">
        <dgm:presLayoutVars>
          <dgm:chMax val="7"/>
          <dgm:resizeHandles val="exact"/>
        </dgm:presLayoutVars>
      </dgm:prSet>
      <dgm:spPr/>
    </dgm:pt>
    <dgm:pt modelId="{CCF79266-B77F-4596-AA14-029E8B3FB9BB}" type="pres">
      <dgm:prSet presAssocID="{2CE02B64-4419-409E-9F28-E5873FDC3DB4}" presName="comp1" presStyleCnt="0"/>
      <dgm:spPr/>
    </dgm:pt>
    <dgm:pt modelId="{9ED5E954-E0D7-4A4E-820E-F2CCF539B942}" type="pres">
      <dgm:prSet presAssocID="{2CE02B64-4419-409E-9F28-E5873FDC3DB4}" presName="circle1" presStyleLbl="node1" presStyleIdx="0" presStyleCnt="4"/>
      <dgm:spPr/>
    </dgm:pt>
    <dgm:pt modelId="{3121558E-1159-4DC2-ABE8-5B2C1B176839}" type="pres">
      <dgm:prSet presAssocID="{2CE02B64-4419-409E-9F28-E5873FDC3DB4}" presName="c1text" presStyleLbl="node1" presStyleIdx="0" presStyleCnt="4">
        <dgm:presLayoutVars>
          <dgm:bulletEnabled val="1"/>
        </dgm:presLayoutVars>
      </dgm:prSet>
      <dgm:spPr/>
    </dgm:pt>
    <dgm:pt modelId="{5C2704D0-40C6-481F-969F-9CC40C385B1E}" type="pres">
      <dgm:prSet presAssocID="{2CE02B64-4419-409E-9F28-E5873FDC3DB4}" presName="comp2" presStyleCnt="0"/>
      <dgm:spPr/>
    </dgm:pt>
    <dgm:pt modelId="{387C0930-588F-49AD-B049-7FF3BBF2B6CE}" type="pres">
      <dgm:prSet presAssocID="{2CE02B64-4419-409E-9F28-E5873FDC3DB4}" presName="circle2" presStyleLbl="node1" presStyleIdx="1" presStyleCnt="4"/>
      <dgm:spPr/>
    </dgm:pt>
    <dgm:pt modelId="{BE9050D1-49C2-4423-B303-94B33086F735}" type="pres">
      <dgm:prSet presAssocID="{2CE02B64-4419-409E-9F28-E5873FDC3DB4}" presName="c2text" presStyleLbl="node1" presStyleIdx="1" presStyleCnt="4">
        <dgm:presLayoutVars>
          <dgm:bulletEnabled val="1"/>
        </dgm:presLayoutVars>
      </dgm:prSet>
      <dgm:spPr/>
    </dgm:pt>
    <dgm:pt modelId="{95BF05A3-7E82-46BF-BDAB-284F09907591}" type="pres">
      <dgm:prSet presAssocID="{2CE02B64-4419-409E-9F28-E5873FDC3DB4}" presName="comp3" presStyleCnt="0"/>
      <dgm:spPr/>
    </dgm:pt>
    <dgm:pt modelId="{0D04C008-D91A-43D0-B5FC-AA4487D889D7}" type="pres">
      <dgm:prSet presAssocID="{2CE02B64-4419-409E-9F28-E5873FDC3DB4}" presName="circle3" presStyleLbl="node1" presStyleIdx="2" presStyleCnt="4"/>
      <dgm:spPr/>
    </dgm:pt>
    <dgm:pt modelId="{7BD2B68D-08C1-458F-BCF3-D4F29B26E1E3}" type="pres">
      <dgm:prSet presAssocID="{2CE02B64-4419-409E-9F28-E5873FDC3DB4}" presName="c3text" presStyleLbl="node1" presStyleIdx="2" presStyleCnt="4">
        <dgm:presLayoutVars>
          <dgm:bulletEnabled val="1"/>
        </dgm:presLayoutVars>
      </dgm:prSet>
      <dgm:spPr/>
    </dgm:pt>
    <dgm:pt modelId="{D6A8680C-10BC-434B-B20F-B39259B0DCB1}" type="pres">
      <dgm:prSet presAssocID="{2CE02B64-4419-409E-9F28-E5873FDC3DB4}" presName="comp4" presStyleCnt="0"/>
      <dgm:spPr/>
    </dgm:pt>
    <dgm:pt modelId="{9CE8EDC9-0DEA-4FB6-AE3A-C04B8245B0ED}" type="pres">
      <dgm:prSet presAssocID="{2CE02B64-4419-409E-9F28-E5873FDC3DB4}" presName="circle4" presStyleLbl="node1" presStyleIdx="3" presStyleCnt="4"/>
      <dgm:spPr/>
    </dgm:pt>
    <dgm:pt modelId="{A52BB36B-8332-4E0E-A1AC-E8C2CD8EB451}" type="pres">
      <dgm:prSet presAssocID="{2CE02B64-4419-409E-9F28-E5873FDC3DB4}" presName="c4text" presStyleLbl="node1" presStyleIdx="3" presStyleCnt="4">
        <dgm:presLayoutVars>
          <dgm:bulletEnabled val="1"/>
        </dgm:presLayoutVars>
      </dgm:prSet>
      <dgm:spPr/>
    </dgm:pt>
  </dgm:ptLst>
  <dgm:cxnLst>
    <dgm:cxn modelId="{EF2EA217-DB48-47DA-BB79-24CB3C3FB27D}" type="presOf" srcId="{DB4375AB-A8F0-4B5E-95D8-561DAA75B6CB}" destId="{7BD2B68D-08C1-458F-BCF3-D4F29B26E1E3}" srcOrd="1" destOrd="0" presId="urn:microsoft.com/office/officeart/2005/8/layout/venn2"/>
    <dgm:cxn modelId="{F0E7E51C-8C07-40AE-9148-9F9F827D7724}" type="presOf" srcId="{7D611306-550C-4450-9DC8-7A7D780F355E}" destId="{BE9050D1-49C2-4423-B303-94B33086F735}" srcOrd="1" destOrd="0" presId="urn:microsoft.com/office/officeart/2005/8/layout/venn2"/>
    <dgm:cxn modelId="{E78FAB21-6223-4392-A896-FD4160E4A6DE}" type="presOf" srcId="{7D611306-550C-4450-9DC8-7A7D780F355E}" destId="{387C0930-588F-49AD-B049-7FF3BBF2B6CE}" srcOrd="0" destOrd="0" presId="urn:microsoft.com/office/officeart/2005/8/layout/venn2"/>
    <dgm:cxn modelId="{C8F2BE2E-6F2B-4F99-9104-24EBA835D737}" type="presOf" srcId="{2CE02B64-4419-409E-9F28-E5873FDC3DB4}" destId="{21227B1F-6D58-4493-AC45-25D9241B3BA6}" srcOrd="0" destOrd="0" presId="urn:microsoft.com/office/officeart/2005/8/layout/venn2"/>
    <dgm:cxn modelId="{4EDFF75D-B052-49CE-AF42-119AB4C02944}" srcId="{2CE02B64-4419-409E-9F28-E5873FDC3DB4}" destId="{DB4375AB-A8F0-4B5E-95D8-561DAA75B6CB}" srcOrd="2" destOrd="0" parTransId="{B17511E6-E155-4CDA-AAE8-D447198A8DA9}" sibTransId="{9B3F137E-076A-445B-A8F6-89034733CB14}"/>
    <dgm:cxn modelId="{1213DE6B-D829-45C5-BE33-7BF1EB599E58}" type="presOf" srcId="{DB4375AB-A8F0-4B5E-95D8-561DAA75B6CB}" destId="{0D04C008-D91A-43D0-B5FC-AA4487D889D7}" srcOrd="0" destOrd="0" presId="urn:microsoft.com/office/officeart/2005/8/layout/venn2"/>
    <dgm:cxn modelId="{C65E796C-5BA4-4365-A902-24A9ABA46B67}" type="presOf" srcId="{CC5F8016-C1BA-458F-B50D-C72361918093}" destId="{3121558E-1159-4DC2-ABE8-5B2C1B176839}" srcOrd="1" destOrd="0" presId="urn:microsoft.com/office/officeart/2005/8/layout/venn2"/>
    <dgm:cxn modelId="{AD726485-D5E9-4384-8300-7D79A194D4BD}" type="presOf" srcId="{2730BBE0-7CD7-4A20-97B7-6704AD95BBA1}" destId="{A52BB36B-8332-4E0E-A1AC-E8C2CD8EB451}" srcOrd="1" destOrd="0" presId="urn:microsoft.com/office/officeart/2005/8/layout/venn2"/>
    <dgm:cxn modelId="{E170DF94-8DF5-4F59-8CF7-58E8004663FD}" srcId="{2CE02B64-4419-409E-9F28-E5873FDC3DB4}" destId="{CC5F8016-C1BA-458F-B50D-C72361918093}" srcOrd="0" destOrd="0" parTransId="{54BDE4C5-65FF-4C55-A657-27A85B947C5B}" sibTransId="{58F5A774-D9DA-4766-8CD1-8D6F5A155DF7}"/>
    <dgm:cxn modelId="{C7172ABD-37C4-41DA-94F3-91F44104F61A}" type="presOf" srcId="{CC5F8016-C1BA-458F-B50D-C72361918093}" destId="{9ED5E954-E0D7-4A4E-820E-F2CCF539B942}" srcOrd="0" destOrd="0" presId="urn:microsoft.com/office/officeart/2005/8/layout/venn2"/>
    <dgm:cxn modelId="{242CBBCB-AF08-4DB4-ABDC-6A2E8EE3151B}" srcId="{2CE02B64-4419-409E-9F28-E5873FDC3DB4}" destId="{2730BBE0-7CD7-4A20-97B7-6704AD95BBA1}" srcOrd="3" destOrd="0" parTransId="{A5009814-90A6-4324-B3F6-A51DB30B8C68}" sibTransId="{FBE042DE-6242-4D09-A390-02A27F519083}"/>
    <dgm:cxn modelId="{0C19D8CC-781C-464A-B4FF-EFF7C0F4A660}" srcId="{2CE02B64-4419-409E-9F28-E5873FDC3DB4}" destId="{7D611306-550C-4450-9DC8-7A7D780F355E}" srcOrd="1" destOrd="0" parTransId="{3A67DB18-315E-4182-A417-8664CBABB1AE}" sibTransId="{18BE33DD-4929-4BC3-85DA-70AC078051EA}"/>
    <dgm:cxn modelId="{4CDB63E7-A959-46B9-BCB2-55943B06C2C2}" type="presOf" srcId="{2730BBE0-7CD7-4A20-97B7-6704AD95BBA1}" destId="{9CE8EDC9-0DEA-4FB6-AE3A-C04B8245B0ED}" srcOrd="0" destOrd="0" presId="urn:microsoft.com/office/officeart/2005/8/layout/venn2"/>
    <dgm:cxn modelId="{DF233E80-C5D0-4A33-B7F3-764779A723A4}" type="presParOf" srcId="{21227B1F-6D58-4493-AC45-25D9241B3BA6}" destId="{CCF79266-B77F-4596-AA14-029E8B3FB9BB}" srcOrd="0" destOrd="0" presId="urn:microsoft.com/office/officeart/2005/8/layout/venn2"/>
    <dgm:cxn modelId="{F2B7F7F8-CC50-4969-8F38-81B51B6F8374}" type="presParOf" srcId="{CCF79266-B77F-4596-AA14-029E8B3FB9BB}" destId="{9ED5E954-E0D7-4A4E-820E-F2CCF539B942}" srcOrd="0" destOrd="0" presId="urn:microsoft.com/office/officeart/2005/8/layout/venn2"/>
    <dgm:cxn modelId="{C69D60B2-C585-48F8-A088-F44F71651EE0}" type="presParOf" srcId="{CCF79266-B77F-4596-AA14-029E8B3FB9BB}" destId="{3121558E-1159-4DC2-ABE8-5B2C1B176839}" srcOrd="1" destOrd="0" presId="urn:microsoft.com/office/officeart/2005/8/layout/venn2"/>
    <dgm:cxn modelId="{06CB8B6A-BC9A-420A-A0A6-183E392FD56B}" type="presParOf" srcId="{21227B1F-6D58-4493-AC45-25D9241B3BA6}" destId="{5C2704D0-40C6-481F-969F-9CC40C385B1E}" srcOrd="1" destOrd="0" presId="urn:microsoft.com/office/officeart/2005/8/layout/venn2"/>
    <dgm:cxn modelId="{34178A3A-C9D5-47EA-B8A1-3E4437B67DA9}" type="presParOf" srcId="{5C2704D0-40C6-481F-969F-9CC40C385B1E}" destId="{387C0930-588F-49AD-B049-7FF3BBF2B6CE}" srcOrd="0" destOrd="0" presId="urn:microsoft.com/office/officeart/2005/8/layout/venn2"/>
    <dgm:cxn modelId="{C0D8D280-5C11-4192-86DE-A64281FE918B}" type="presParOf" srcId="{5C2704D0-40C6-481F-969F-9CC40C385B1E}" destId="{BE9050D1-49C2-4423-B303-94B33086F735}" srcOrd="1" destOrd="0" presId="urn:microsoft.com/office/officeart/2005/8/layout/venn2"/>
    <dgm:cxn modelId="{1ECFE51F-0058-409F-A4A8-941CD5B9475D}" type="presParOf" srcId="{21227B1F-6D58-4493-AC45-25D9241B3BA6}" destId="{95BF05A3-7E82-46BF-BDAB-284F09907591}" srcOrd="2" destOrd="0" presId="urn:microsoft.com/office/officeart/2005/8/layout/venn2"/>
    <dgm:cxn modelId="{23C08E5D-EB18-4823-9442-24BD85EF32C7}" type="presParOf" srcId="{95BF05A3-7E82-46BF-BDAB-284F09907591}" destId="{0D04C008-D91A-43D0-B5FC-AA4487D889D7}" srcOrd="0" destOrd="0" presId="urn:microsoft.com/office/officeart/2005/8/layout/venn2"/>
    <dgm:cxn modelId="{96988D06-A2DD-4D25-BED4-09A09F737BFC}" type="presParOf" srcId="{95BF05A3-7E82-46BF-BDAB-284F09907591}" destId="{7BD2B68D-08C1-458F-BCF3-D4F29B26E1E3}" srcOrd="1" destOrd="0" presId="urn:microsoft.com/office/officeart/2005/8/layout/venn2"/>
    <dgm:cxn modelId="{75CA890E-24C1-4494-A768-F2615AF7EBB6}" type="presParOf" srcId="{21227B1F-6D58-4493-AC45-25D9241B3BA6}" destId="{D6A8680C-10BC-434B-B20F-B39259B0DCB1}" srcOrd="3" destOrd="0" presId="urn:microsoft.com/office/officeart/2005/8/layout/venn2"/>
    <dgm:cxn modelId="{83EB7522-FD4F-4BFC-B9D2-E63D7B94E7A2}" type="presParOf" srcId="{D6A8680C-10BC-434B-B20F-B39259B0DCB1}" destId="{9CE8EDC9-0DEA-4FB6-AE3A-C04B8245B0ED}" srcOrd="0" destOrd="0" presId="urn:microsoft.com/office/officeart/2005/8/layout/venn2"/>
    <dgm:cxn modelId="{E6CBEDFF-677D-4E71-B732-888A5EAC7F0D}" type="presParOf" srcId="{D6A8680C-10BC-434B-B20F-B39259B0DCB1}" destId="{A52BB36B-8332-4E0E-A1AC-E8C2CD8EB45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5E954-E0D7-4A4E-820E-F2CCF539B942}">
      <dsp:nvSpPr>
        <dsp:cNvPr id="0" name=""/>
        <dsp:cNvSpPr/>
      </dsp:nvSpPr>
      <dsp:spPr>
        <a:xfrm>
          <a:off x="1692275" y="0"/>
          <a:ext cx="5111749" cy="51117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Questions?</a:t>
          </a:r>
          <a:endParaRPr lang="en-PK" sz="1800" kern="1200" dirty="0"/>
        </a:p>
      </dsp:txBody>
      <dsp:txXfrm>
        <a:off x="3533527" y="255587"/>
        <a:ext cx="1429245" cy="766762"/>
      </dsp:txXfrm>
    </dsp:sp>
    <dsp:sp modelId="{387C0930-588F-49AD-B049-7FF3BBF2B6CE}">
      <dsp:nvSpPr>
        <dsp:cNvPr id="0" name=""/>
        <dsp:cNvSpPr/>
      </dsp:nvSpPr>
      <dsp:spPr>
        <a:xfrm>
          <a:off x="2203450" y="1022350"/>
          <a:ext cx="4089400" cy="4089400"/>
        </a:xfrm>
        <a:prstGeom prst="ellipse">
          <a:avLst/>
        </a:prstGeom>
        <a:solidFill>
          <a:schemeClr val="accent4">
            <a:hueOff val="3714325"/>
            <a:satOff val="13208"/>
            <a:lumOff val="298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Questions?</a:t>
          </a:r>
          <a:endParaRPr lang="en-PK" sz="1800" kern="1200" dirty="0"/>
        </a:p>
      </dsp:txBody>
      <dsp:txXfrm>
        <a:off x="3533527" y="1267713"/>
        <a:ext cx="1429245" cy="736092"/>
      </dsp:txXfrm>
    </dsp:sp>
    <dsp:sp modelId="{0D04C008-D91A-43D0-B5FC-AA4487D889D7}">
      <dsp:nvSpPr>
        <dsp:cNvPr id="0" name=""/>
        <dsp:cNvSpPr/>
      </dsp:nvSpPr>
      <dsp:spPr>
        <a:xfrm>
          <a:off x="2714625" y="2044699"/>
          <a:ext cx="3067050" cy="3067050"/>
        </a:xfrm>
        <a:prstGeom prst="ellipse">
          <a:avLst/>
        </a:prstGeom>
        <a:solidFill>
          <a:schemeClr val="accent4">
            <a:hueOff val="7428649"/>
            <a:satOff val="26416"/>
            <a:lumOff val="597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Questions?</a:t>
          </a:r>
          <a:endParaRPr lang="en-PK" sz="1800" kern="1200" dirty="0"/>
        </a:p>
      </dsp:txBody>
      <dsp:txXfrm>
        <a:off x="3533527" y="2274728"/>
        <a:ext cx="1429245" cy="690086"/>
      </dsp:txXfrm>
    </dsp:sp>
    <dsp:sp modelId="{9CE8EDC9-0DEA-4FB6-AE3A-C04B8245B0ED}">
      <dsp:nvSpPr>
        <dsp:cNvPr id="0" name=""/>
        <dsp:cNvSpPr/>
      </dsp:nvSpPr>
      <dsp:spPr>
        <a:xfrm>
          <a:off x="3225800" y="3067049"/>
          <a:ext cx="2044700" cy="2044700"/>
        </a:xfrm>
        <a:prstGeom prst="ellipse">
          <a:avLst/>
        </a:prstGeom>
        <a:solidFill>
          <a:schemeClr val="accent4">
            <a:hueOff val="11142974"/>
            <a:satOff val="39624"/>
            <a:lumOff val="896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Questions</a:t>
          </a:r>
          <a:r>
            <a:rPr lang="en-US" sz="1800" kern="1200" dirty="0"/>
            <a:t>?</a:t>
          </a:r>
          <a:endParaRPr lang="en-PK" sz="1800" kern="1200" dirty="0"/>
        </a:p>
      </dsp:txBody>
      <dsp:txXfrm>
        <a:off x="3525239" y="3578225"/>
        <a:ext cx="1445821" cy="1022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E307F30-E95D-4DC1-945B-D02103101FA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16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BAD77651-D211-4621-9F58-C8A90DC11A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fld id="{B8D15CCA-7971-43BC-9103-1B0F496658D5}" type="slidenum">
              <a:rPr lang="en-US" altLang="en-PK" smtClean="0">
                <a:solidFill>
                  <a:srgbClr val="000000"/>
                </a:solidFill>
                <a:cs typeface="+mn-cs"/>
              </a:rPr>
              <a:pPr>
                <a:defRPr/>
              </a:pPr>
              <a:t>1</a:t>
            </a:fld>
            <a:endParaRPr lang="en-US" altLang="en-PK">
              <a:solidFill>
                <a:srgbClr val="000000"/>
              </a:solidFill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2A01AA68-A22E-48D6-A597-11FDE6DA2A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889878E-795B-4502-AFA2-603FE2BC5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altLang="en-P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6F33ED6-0565-474F-898D-1C48F0D7C0B6}" type="slidenum">
              <a:rPr lang="en-US" sz="1200" baseline="0"/>
              <a:pPr eaLnBrk="1" hangingPunct="1"/>
              <a:t>9</a:t>
            </a:fld>
            <a:endParaRPr lang="en-US" sz="1200" baseline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2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105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ED6DEF1-B44F-4737-B020-04F6FFC4493A}" type="slidenum">
              <a:rPr lang="en-US" sz="1200" baseline="0"/>
              <a:pPr eaLnBrk="1" hangingPunct="1"/>
              <a:t>25</a:t>
            </a:fld>
            <a:endParaRPr lang="en-US" sz="1200" baseline="0"/>
          </a:p>
        </p:txBody>
      </p:sp>
      <p:sp>
        <p:nvSpPr>
          <p:cNvPr id="614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774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D71984B-81A1-423D-959A-69C755461DE6}" type="slidenum">
              <a:rPr lang="en-US" sz="1200" baseline="0"/>
              <a:pPr eaLnBrk="1" hangingPunct="1"/>
              <a:t>27</a:t>
            </a:fld>
            <a:endParaRPr lang="en-US" sz="1200" baseline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129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5FAA340-B44C-4D7B-87B5-25A72C4A6636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731838"/>
            <a:ext cx="4567238" cy="342582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681538"/>
            <a:ext cx="5357812" cy="3448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773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ADBB9CF-FD00-44F7-ADC6-1AEF566F1CFB}" type="slidenum">
              <a:rPr lang="en-US" sz="1200" baseline="0"/>
              <a:pPr eaLnBrk="1" hangingPunct="1"/>
              <a:t>29</a:t>
            </a:fld>
            <a:endParaRPr lang="en-US" sz="1200" baseline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07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ADBB9CF-FD00-44F7-ADC6-1AEF566F1CFB}" type="slidenum">
              <a:rPr lang="en-US" sz="1200" baseline="0"/>
              <a:pPr eaLnBrk="1" hangingPunct="1"/>
              <a:t>30</a:t>
            </a:fld>
            <a:endParaRPr lang="en-US" sz="1200" baseline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35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ADBB9CF-FD00-44F7-ADC6-1AEF566F1CFB}" type="slidenum">
              <a:rPr lang="en-US" sz="1200" baseline="0"/>
              <a:pPr eaLnBrk="1" hangingPunct="1"/>
              <a:t>31</a:t>
            </a:fld>
            <a:endParaRPr lang="en-US" sz="1200" baseline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6-i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5-i+1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5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844675"/>
            <a:ext cx="7772400" cy="1470025"/>
          </a:xfrm>
        </p:spPr>
        <p:txBody>
          <a:bodyPr/>
          <a:lstStyle>
            <a:lvl1pPr algn="ctr">
              <a:defRPr>
                <a:solidFill>
                  <a:srgbClr val="0070C0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1633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30464EE-74C5-42DE-B41A-1E7939C181C3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20486" name="Line 6"/>
          <p:cNvSpPr>
            <a:spLocks noChangeShapeType="1"/>
          </p:cNvSpPr>
          <p:nvPr userDrawn="1"/>
        </p:nvSpPr>
        <p:spPr bwMode="auto">
          <a:xfrm>
            <a:off x="323850" y="3500438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CE2B5B-3ECC-4073-85E0-5A38BE95B70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74638"/>
            <a:ext cx="2124075" cy="5851525"/>
          </a:xfrm>
        </p:spPr>
        <p:txBody>
          <a:bodyPr vert="eaVert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219825" cy="5851525"/>
          </a:xfrm>
        </p:spPr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FC10656-B5F6-4C2B-B258-D0013A6A1799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1633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0486" name="Line 6"/>
          <p:cNvSpPr>
            <a:spLocks noChangeShapeType="1"/>
          </p:cNvSpPr>
          <p:nvPr userDrawn="1"/>
        </p:nvSpPr>
        <p:spPr bwMode="auto">
          <a:xfrm>
            <a:off x="323850" y="3500438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8CC70-C1DA-4795-A3B5-F5E2EAC8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87618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29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5E46D46-27BA-4CAE-BD67-7487AABA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40CAA-196D-4F7E-859A-3BE1571BFB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2363"/>
            <a:ext cx="128587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661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4311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83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114300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0096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C13D4-8CAD-43D8-99C3-23E75DE49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2363"/>
            <a:ext cx="128587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777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943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313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C8D6E8-E2D4-466A-B54E-56FCD6F950CE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63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88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74638"/>
            <a:ext cx="2124075" cy="5851525"/>
          </a:xfrm>
        </p:spPr>
        <p:txBody>
          <a:bodyPr vert="eaVert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219825" cy="5851525"/>
          </a:xfrm>
        </p:spPr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713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BEBC13-9EAE-4C99-8108-11281C23CC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BD5595-9090-4E26-BAAC-F3EBB2F872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C2F9E2-BCBA-4EC1-AD8A-B7B34BC166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31859F-91AA-424B-A867-17702A1895E8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17439972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>
                <a:latin typeface="+mn-l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9745D42-D0CB-4CFA-A645-33DFF21E4C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64AE1D-E559-4C6D-944F-07AA33988D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CB04AD-7666-4AA2-947D-7756AF7E0D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9FB1B-105E-4806-BB2B-6D88BA04FBC5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773223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04DA57-F888-4E37-8D58-4584B3424E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45ECF5-97A5-45E3-B8EC-41E6B108E2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EC820A-1061-4AD8-A128-115CEA9148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A8B04F-0532-4BE1-A8EB-5E3EEB9AE21A}" type="slidenum">
              <a:rPr lang="en-US" altLang="en-PK"/>
              <a:pPr/>
              <a:t>‹#›</a:t>
            </a:fld>
            <a:endParaRPr lang="en-US" alt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0142-7876-41B7-92F9-70D1311D97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2363"/>
            <a:ext cx="128587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74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48A41-7BDB-4180-B177-B1B1EE15D4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D8A6E3-CCD0-4F9F-922C-3E37F51BB0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918964-326E-4A0B-B9B9-DF81A34956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8F8285-498A-4AAA-B28A-A2BBA18AC56F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2637268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8CAF752-4757-44D3-BB8F-0B36F91B59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1917EA8-FF23-4392-A188-EA1CAFC514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36DF54-EDA1-48B3-BA4B-65635AE460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94442-6622-4B39-B4F0-024FF5C01D6D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4651026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>
                <a:latin typeface="+mn-l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4D32D13-07E6-4229-A8DD-B39DAF2B50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6E0A180-4322-49E9-A738-4DCFC06F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5C8CFE-28CE-44D8-AEF6-396A83A317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F3A5F5-ABA1-4568-B7E8-BE27D37BE003}" type="slidenum">
              <a:rPr lang="en-US" altLang="en-PK"/>
              <a:pPr/>
              <a:t>‹#›</a:t>
            </a:fld>
            <a:endParaRPr lang="en-US" alt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6292E-A746-42E7-BE42-1534413AC9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2363"/>
            <a:ext cx="128587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787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40FC83E-0291-4718-B18A-18ED11D0C7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73A3998-F3CA-42A6-AEA0-CCBE659AD5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E16C4AE-8CF7-4562-8DDF-9992D07F8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E6DC5-1417-4CE4-9463-EB762662C9D5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406311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3227E4-7A49-48B5-9005-D3E138ABBA16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FE19C-F2B2-4E51-AB1F-25EA9E8047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AE82C-0D19-46DD-B4D6-A260B676F5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D8BE6-AD9F-4D56-9781-B460D78947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8E435-36FF-4E99-91CD-F8E1CA0DDA2D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3577480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EFF37-CE64-4FD3-ADFC-6A604BED9A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71E3C-5507-4BCF-9E5B-DDFE3EC713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FC631-726E-4D14-8E7F-8119AB87F3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58CBAC-0C35-4BC3-A9E6-0F87233E6FE1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2341183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46E237-44FC-404C-AC92-7DFF79A4CC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691A3E-0103-46A4-9371-810431811E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36A80D-863A-485D-BF2D-466B770FC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E54770-CC57-4554-885A-CC768E649878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33488162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72250" y="533400"/>
            <a:ext cx="2114550" cy="5592763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28600" y="533400"/>
            <a:ext cx="6191250" cy="559276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8747E3-31C6-4E62-BE34-E7F3BF092B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C9D9E2D-FB81-430C-A060-0A29F0CD1C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3CD99B9-719D-41DB-81CE-C21975B921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EDE1E0-2084-42D0-888E-03D2D004C43C}" type="slidenum">
              <a:rPr lang="en-US" altLang="en-PK"/>
              <a:pPr/>
              <a:t>‹#›</a:t>
            </a:fld>
            <a:endParaRPr lang="en-US" altLang="en-PK"/>
          </a:p>
        </p:txBody>
      </p:sp>
    </p:spTree>
    <p:extLst>
      <p:ext uri="{BB962C8B-B14F-4D97-AF65-F5344CB8AC3E}">
        <p14:creationId xmlns:p14="http://schemas.microsoft.com/office/powerpoint/2010/main" val="141078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D7F138-CABA-494C-B139-3348C3F117E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114300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A79DA3-BF4E-40A8-8F6E-F5109A9F2DA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5293E3-F4F3-4363-BC2F-E6A2CD940E4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FD2D0C-D78B-4496-B32C-58738062D58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03EBF0-A890-4352-8C84-0E2FE7968D9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CAE48C-F1F9-47E0-96BC-AD3F31B5CC0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2237" y="188640"/>
            <a:ext cx="8494776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24744"/>
            <a:ext cx="84963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9832" y="6381750"/>
            <a:ext cx="30241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GB" dirty="0"/>
              <a:t>14-Recursion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9CEF86-67DF-4174-BD01-46D228FA3D60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50825" y="1052736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Tahoma" pitchFamily="34" charset="0"/>
        <a:buChar char="–"/>
        <a:defRPr sz="19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7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5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2237" y="188640"/>
            <a:ext cx="8494776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24744"/>
            <a:ext cx="84963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50825" y="1052736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04B321-75E5-4BC4-A817-015E928C9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2363"/>
            <a:ext cx="128587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32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300" b="1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6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Tahoma" pitchFamily="34" charset="0"/>
        <a:buChar char="–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»"/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AEDA452-CD7E-496C-8AB7-F27CC01E09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33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PK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1E3BA4C-0FF3-49F2-81BB-55FFEC239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PK"/>
              <a:t>Click to edit Master text styles</a:t>
            </a:r>
          </a:p>
          <a:p>
            <a:pPr lvl="1"/>
            <a:r>
              <a:rPr lang="en-US" altLang="en-PK"/>
              <a:t>Second level</a:t>
            </a:r>
          </a:p>
          <a:p>
            <a:pPr lvl="2"/>
            <a:r>
              <a:rPr lang="en-US" altLang="en-PK"/>
              <a:t>Third level</a:t>
            </a:r>
          </a:p>
          <a:p>
            <a:pPr lvl="3"/>
            <a:r>
              <a:rPr lang="en-US" altLang="en-PK"/>
              <a:t>Fourth level</a:t>
            </a:r>
          </a:p>
          <a:p>
            <a:pPr lvl="4"/>
            <a:r>
              <a:rPr lang="en-US" altLang="en-PK"/>
              <a:t>Fifth level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67AAD4E-2710-4220-8654-43B2735D8C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FE6941F-6482-43F9-BE9D-9CB2386633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88E52357-1660-432F-9123-E936FB4108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D677C8D-4921-4F88-8A9A-D7553A3C9539}" type="slidenum">
              <a:rPr lang="en-US" altLang="en-PK"/>
              <a:pPr/>
              <a:t>‹#›</a:t>
            </a:fld>
            <a:endParaRPr lang="en-US" altLang="en-PK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A694B006-5D19-4B89-B4B7-7BD543226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11925"/>
            <a:ext cx="9144000" cy="346075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PK" sz="1600" b="1">
                <a:solidFill>
                  <a:schemeClr val="accent2"/>
                </a:solidFill>
              </a:rPr>
              <a:t>FAST, National University of Computer and Emerging Sciences, Islamabad</a:t>
            </a:r>
          </a:p>
        </p:txBody>
      </p:sp>
      <p:graphicFrame>
        <p:nvGraphicFramePr>
          <p:cNvPr id="1032" name="Object 8">
            <a:extLst>
              <a:ext uri="{FF2B5EF4-FFF2-40B4-BE49-F238E27FC236}">
                <a16:creationId xmlns:a16="http://schemas.microsoft.com/office/drawing/2014/main" id="{4B168787-8140-4AB8-A3C7-09E3EE4964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6505575"/>
          <a:ext cx="4762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r:id="rId14" imgW="71848" imgH="44334" progId="">
                  <p:embed/>
                </p:oleObj>
              </mc:Choice>
              <mc:Fallback>
                <p:oleObj r:id="rId14" imgW="71848" imgH="44334" progId="">
                  <p:embed/>
                  <p:pic>
                    <p:nvPicPr>
                      <p:cNvPr id="1032" name="Object 8">
                        <a:extLst>
                          <a:ext uri="{FF2B5EF4-FFF2-40B4-BE49-F238E27FC236}">
                            <a16:creationId xmlns:a16="http://schemas.microsoft.com/office/drawing/2014/main" id="{4B168787-8140-4AB8-A3C7-09E3EE4964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6505575"/>
                        <a:ext cx="4762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>
            <a:extLst>
              <a:ext uri="{FF2B5EF4-FFF2-40B4-BE49-F238E27FC236}">
                <a16:creationId xmlns:a16="http://schemas.microsoft.com/office/drawing/2014/main" id="{F71F16C3-5ADE-4635-9D0C-6AC40BB1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064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PK" sz="2000" b="1">
                <a:solidFill>
                  <a:schemeClr val="accent2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237782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C85D5051-7B07-43DC-A669-B1627501DAD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1000" y="5816600"/>
            <a:ext cx="8599488" cy="1065213"/>
          </a:xfrm>
        </p:spPr>
        <p:txBody>
          <a:bodyPr rtlCol="0">
            <a:normAutofit fontScale="25000" lnSpcReduction="20000"/>
          </a:bodyPr>
          <a:lstStyle/>
          <a:p>
            <a:pPr algn="r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800" b="1" dirty="0"/>
              <a:t>	</a:t>
            </a:r>
          </a:p>
          <a:p>
            <a:pPr algn="r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1200" b="1" dirty="0"/>
              <a:t>Hira Naveed</a:t>
            </a:r>
          </a:p>
          <a:p>
            <a:pPr algn="r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7200" dirty="0"/>
              <a:t>Lecture # 4 Recursion</a:t>
            </a:r>
          </a:p>
          <a:p>
            <a:pPr algn="r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endParaRPr lang="en-US" sz="6400" dirty="0"/>
          </a:p>
          <a:p>
            <a:pPr algn="r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800" b="1" dirty="0"/>
              <a:t>		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2EE4DEB-59E7-4523-AF78-A70D95C8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48640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endParaRPr lang="en-PK" altLang="en-PK" sz="2400">
              <a:solidFill>
                <a:srgbClr val="333399"/>
              </a:solidFill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0E8B1DE-CE76-475B-B2AB-5289116D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58750"/>
            <a:ext cx="8302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3">
            <a:extLst>
              <a:ext uri="{FF2B5EF4-FFF2-40B4-BE49-F238E27FC236}">
                <a16:creationId xmlns:a16="http://schemas.microsoft.com/office/drawing/2014/main" id="{BAF04FFF-0899-491E-B3EC-D96F83323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244475"/>
            <a:ext cx="5600700" cy="1206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US" altLang="en-PK" sz="2800" b="1" dirty="0">
                <a:solidFill>
                  <a:srgbClr val="000000"/>
                </a:solidFill>
                <a:cs typeface="+mn-cs"/>
              </a:rPr>
              <a:t>National University of Computer 	and Emerging Sciences				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F724EF-1E15-4828-8EE1-DF969A842BB4}"/>
              </a:ext>
            </a:extLst>
          </p:cNvPr>
          <p:cNvSpPr/>
          <p:nvPr/>
        </p:nvSpPr>
        <p:spPr>
          <a:xfrm>
            <a:off x="163513" y="5961063"/>
            <a:ext cx="2133600" cy="882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PK" dirty="0">
              <a:solidFill>
                <a:prstClr val="white"/>
              </a:solidFill>
            </a:endParaRP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1B7E616B-9FB6-40C3-BA01-9275E6DD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b="10001"/>
          <a:stretch>
            <a:fillRect/>
          </a:stretch>
        </p:blipFill>
        <p:spPr bwMode="auto">
          <a:xfrm>
            <a:off x="0" y="1543050"/>
            <a:ext cx="9144000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6">
            <a:extLst>
              <a:ext uri="{FF2B5EF4-FFF2-40B4-BE49-F238E27FC236}">
                <a16:creationId xmlns:a16="http://schemas.microsoft.com/office/drawing/2014/main" id="{0589B7F6-A785-4B39-BCC2-0CDBA2960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627438"/>
            <a:ext cx="1992313" cy="5222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PK" sz="2800" b="1" dirty="0">
                <a:solidFill>
                  <a:srgbClr val="FF0000"/>
                </a:solidFill>
                <a:cs typeface="+mn-cs"/>
              </a:rPr>
              <a:t>Spring 2022</a:t>
            </a:r>
            <a:endParaRPr lang="en-PK" altLang="en-PK" sz="2800" b="1" dirty="0">
              <a:solidFill>
                <a:srgbClr val="FF0000"/>
              </a:solidFill>
              <a:cs typeface="+mn-cs"/>
            </a:endParaRPr>
          </a:p>
        </p:txBody>
      </p:sp>
      <p:pic>
        <p:nvPicPr>
          <p:cNvPr id="13321" name="Picture 15">
            <a:extLst>
              <a:ext uri="{FF2B5EF4-FFF2-40B4-BE49-F238E27FC236}">
                <a16:creationId xmlns:a16="http://schemas.microsoft.com/office/drawing/2014/main" id="{DDB576BE-94DC-479D-AF65-F174F8BC9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8" t="10181" r="30362" b="12383"/>
          <a:stretch>
            <a:fillRect/>
          </a:stretch>
        </p:blipFill>
        <p:spPr bwMode="auto">
          <a:xfrm>
            <a:off x="1600200" y="2343150"/>
            <a:ext cx="1900238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 – Modification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Statements after the recursive invocation of the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29562" y="2007276"/>
            <a:ext cx="7884876" cy="2862322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times)</a:t>
            </a:r>
            <a:b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&lt;&lt; "Message called with " &lt;&lt; times &lt;&lt;" in times.\n";</a:t>
            </a:r>
            <a:b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(times &gt; 0) {</a:t>
            </a:r>
            <a:b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&lt;&lt; "This is a recursive function.\n";</a:t>
            </a:r>
            <a:b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(times - 1);</a:t>
            </a:r>
            <a:b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  <a:b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&lt;&lt; "Message returning with " &lt;&lt; times;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&lt;&lt; " in times.\n";</a:t>
            </a:r>
            <a:b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768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 – Execution (3)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73" name="Group 72"/>
          <p:cNvGrpSpPr/>
          <p:nvPr/>
        </p:nvGrpSpPr>
        <p:grpSpPr>
          <a:xfrm>
            <a:off x="16061" y="1160501"/>
            <a:ext cx="2133600" cy="762000"/>
            <a:chOff x="16061" y="1160501"/>
            <a:chExt cx="2133600" cy="76200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6061" y="11605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16061" y="15415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68461" y="1160501"/>
              <a:ext cx="19748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1</a:t>
              </a:r>
              <a:r>
                <a:rPr lang="en-US" altLang="en-US" sz="1400" baseline="30000" dirty="0">
                  <a:latin typeface="+mn-lt"/>
                </a:rPr>
                <a:t>st</a:t>
              </a:r>
              <a:r>
                <a:rPr lang="en-US" altLang="en-US" sz="1400" dirty="0">
                  <a:latin typeface="+mn-lt"/>
                </a:rPr>
                <a:t> call of the function</a:t>
              </a: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244661" y="1541501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Value of times: 5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20861" y="1922501"/>
            <a:ext cx="3014662" cy="914400"/>
            <a:chOff x="320861" y="1922501"/>
            <a:chExt cx="3014662" cy="914400"/>
          </a:xfrm>
        </p:grpSpPr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320861" y="1922501"/>
              <a:ext cx="762000" cy="304800"/>
              <a:chOff x="1200" y="2640"/>
              <a:chExt cx="480" cy="192"/>
            </a:xfrm>
          </p:grpSpPr>
          <p:sp>
            <p:nvSpPr>
              <p:cNvPr id="59" name="Line 11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60" name="Line 12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1082861" y="20749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082861" y="24559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1125723" y="2097424"/>
              <a:ext cx="2209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2</a:t>
              </a:r>
              <a:r>
                <a:rPr lang="en-US" altLang="en-US" sz="1400" baseline="30000" dirty="0">
                  <a:latin typeface="+mn-lt"/>
                </a:rPr>
                <a:t>nd</a:t>
              </a:r>
              <a:r>
                <a:rPr lang="en-US" altLang="en-US" sz="1400" dirty="0">
                  <a:latin typeface="+mn-lt"/>
                </a:rPr>
                <a:t>  call of the function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1311461" y="2455901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Value of times: 4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387661" y="2836901"/>
            <a:ext cx="2895600" cy="914400"/>
            <a:chOff x="1387661" y="2836901"/>
            <a:chExt cx="2895600" cy="914400"/>
          </a:xfrm>
        </p:grpSpPr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2149661" y="29893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2149661" y="33703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2302061" y="2989301"/>
              <a:ext cx="19748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3</a:t>
              </a:r>
              <a:r>
                <a:rPr lang="en-US" altLang="en-US" sz="1400" baseline="30000">
                  <a:latin typeface="+mn-lt"/>
                </a:rPr>
                <a:t>rd</a:t>
              </a:r>
              <a:r>
                <a:rPr lang="en-US" altLang="en-US" sz="1400">
                  <a:latin typeface="+mn-lt"/>
                </a:rPr>
                <a:t> call of the function</a:t>
              </a: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2378261" y="3370301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Value of times: 3</a:t>
              </a:r>
            </a:p>
          </p:txBody>
        </p:sp>
        <p:grpSp>
          <p:nvGrpSpPr>
            <p:cNvPr id="20" name="Group 22"/>
            <p:cNvGrpSpPr>
              <a:grpSpLocks/>
            </p:cNvGrpSpPr>
            <p:nvPr/>
          </p:nvGrpSpPr>
          <p:grpSpPr bwMode="auto">
            <a:xfrm>
              <a:off x="1387661" y="2836901"/>
              <a:ext cx="762000" cy="304800"/>
              <a:chOff x="1200" y="2640"/>
              <a:chExt cx="480" cy="192"/>
            </a:xfrm>
          </p:grpSpPr>
          <p:sp>
            <p:nvSpPr>
              <p:cNvPr id="57" name="Line 23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58" name="Line 24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2454461" y="3751301"/>
            <a:ext cx="2895600" cy="914400"/>
            <a:chOff x="2454461" y="3751301"/>
            <a:chExt cx="2895600" cy="914400"/>
          </a:xfrm>
        </p:grpSpPr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3216461" y="39037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3216461" y="42847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auto">
            <a:xfrm>
              <a:off x="3368861" y="3903701"/>
              <a:ext cx="19748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4</a:t>
              </a:r>
              <a:r>
                <a:rPr lang="en-US" altLang="en-US" sz="1400" baseline="30000" dirty="0">
                  <a:latin typeface="+mn-lt"/>
                </a:rPr>
                <a:t>th</a:t>
              </a:r>
              <a:r>
                <a:rPr lang="en-US" altLang="en-US" sz="1400" dirty="0">
                  <a:latin typeface="+mn-lt"/>
                </a:rPr>
                <a:t> call of the function</a:t>
              </a:r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3445061" y="4284701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Value of times: 2</a:t>
              </a:r>
            </a:p>
          </p:txBody>
        </p:sp>
        <p:grpSp>
          <p:nvGrpSpPr>
            <p:cNvPr id="25" name="Group 29"/>
            <p:cNvGrpSpPr>
              <a:grpSpLocks/>
            </p:cNvGrpSpPr>
            <p:nvPr/>
          </p:nvGrpSpPr>
          <p:grpSpPr bwMode="auto">
            <a:xfrm>
              <a:off x="2454461" y="3751301"/>
              <a:ext cx="762000" cy="304800"/>
              <a:chOff x="1200" y="2640"/>
              <a:chExt cx="480" cy="192"/>
            </a:xfrm>
          </p:grpSpPr>
          <p:sp>
            <p:nvSpPr>
              <p:cNvPr id="55" name="Line 30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56" name="Line 31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3521261" y="4665701"/>
            <a:ext cx="2895600" cy="914400"/>
            <a:chOff x="3521261" y="4665701"/>
            <a:chExt cx="2895600" cy="914400"/>
          </a:xfrm>
        </p:grpSpPr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4283261" y="48181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27" name="Line 33"/>
            <p:cNvSpPr>
              <a:spLocks noChangeShapeType="1"/>
            </p:cNvSpPr>
            <p:nvPr/>
          </p:nvSpPr>
          <p:spPr bwMode="auto">
            <a:xfrm>
              <a:off x="4283261" y="51991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Text Box 34"/>
            <p:cNvSpPr txBox="1">
              <a:spLocks noChangeArrowheads="1"/>
            </p:cNvSpPr>
            <p:nvPr/>
          </p:nvSpPr>
          <p:spPr bwMode="auto">
            <a:xfrm>
              <a:off x="4435661" y="4818101"/>
              <a:ext cx="19748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5</a:t>
              </a:r>
              <a:r>
                <a:rPr lang="en-US" altLang="en-US" sz="1400" baseline="30000" dirty="0">
                  <a:latin typeface="+mn-lt"/>
                </a:rPr>
                <a:t>th</a:t>
              </a:r>
              <a:r>
                <a:rPr lang="en-US" altLang="en-US" sz="1400" dirty="0">
                  <a:latin typeface="+mn-lt"/>
                </a:rPr>
                <a:t> call of the function</a:t>
              </a:r>
            </a:p>
          </p:txBody>
        </p:sp>
        <p:sp>
          <p:nvSpPr>
            <p:cNvPr id="29" name="Text Box 35"/>
            <p:cNvSpPr txBox="1">
              <a:spLocks noChangeArrowheads="1"/>
            </p:cNvSpPr>
            <p:nvPr/>
          </p:nvSpPr>
          <p:spPr bwMode="auto">
            <a:xfrm>
              <a:off x="4511861" y="5199101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Value of times: 1</a:t>
              </a:r>
            </a:p>
          </p:txBody>
        </p:sp>
        <p:grpSp>
          <p:nvGrpSpPr>
            <p:cNvPr id="30" name="Group 36"/>
            <p:cNvGrpSpPr>
              <a:grpSpLocks/>
            </p:cNvGrpSpPr>
            <p:nvPr/>
          </p:nvGrpSpPr>
          <p:grpSpPr bwMode="auto">
            <a:xfrm>
              <a:off x="3521261" y="4665701"/>
              <a:ext cx="762000" cy="304800"/>
              <a:chOff x="1200" y="2640"/>
              <a:chExt cx="480" cy="192"/>
            </a:xfrm>
          </p:grpSpPr>
          <p:sp>
            <p:nvSpPr>
              <p:cNvPr id="53" name="Line 37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54" name="Line 38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4588061" y="5580101"/>
            <a:ext cx="2895600" cy="914400"/>
            <a:chOff x="4588061" y="5580101"/>
            <a:chExt cx="2895600" cy="914400"/>
          </a:xfrm>
        </p:grpSpPr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50061" y="57325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32" name="Line 40"/>
            <p:cNvSpPr>
              <a:spLocks noChangeShapeType="1"/>
            </p:cNvSpPr>
            <p:nvPr/>
          </p:nvSpPr>
          <p:spPr bwMode="auto">
            <a:xfrm>
              <a:off x="5350061" y="61135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" name="Text Box 41"/>
            <p:cNvSpPr txBox="1">
              <a:spLocks noChangeArrowheads="1"/>
            </p:cNvSpPr>
            <p:nvPr/>
          </p:nvSpPr>
          <p:spPr bwMode="auto">
            <a:xfrm>
              <a:off x="5391064" y="5786388"/>
              <a:ext cx="19748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6</a:t>
              </a:r>
              <a:r>
                <a:rPr lang="en-US" altLang="en-US" sz="1400" baseline="30000" dirty="0">
                  <a:latin typeface="+mn-lt"/>
                </a:rPr>
                <a:t>th</a:t>
              </a:r>
              <a:r>
                <a:rPr lang="en-US" altLang="en-US" sz="1400" dirty="0">
                  <a:latin typeface="+mn-lt"/>
                </a:rPr>
                <a:t>  call of the function</a:t>
              </a:r>
            </a:p>
          </p:txBody>
        </p:sp>
        <p:sp>
          <p:nvSpPr>
            <p:cNvPr id="34" name="Text Box 42"/>
            <p:cNvSpPr txBox="1">
              <a:spLocks noChangeArrowheads="1"/>
            </p:cNvSpPr>
            <p:nvPr/>
          </p:nvSpPr>
          <p:spPr bwMode="auto">
            <a:xfrm>
              <a:off x="5578661" y="6113501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Value of times: 0</a:t>
              </a:r>
            </a:p>
          </p:txBody>
        </p:sp>
        <p:grpSp>
          <p:nvGrpSpPr>
            <p:cNvPr id="35" name="Group 43"/>
            <p:cNvGrpSpPr>
              <a:grpSpLocks/>
            </p:cNvGrpSpPr>
            <p:nvPr/>
          </p:nvGrpSpPr>
          <p:grpSpPr bwMode="auto">
            <a:xfrm>
              <a:off x="4588061" y="5580101"/>
              <a:ext cx="762000" cy="304800"/>
              <a:chOff x="1200" y="2640"/>
              <a:chExt cx="480" cy="192"/>
            </a:xfrm>
          </p:grpSpPr>
          <p:sp>
            <p:nvSpPr>
              <p:cNvPr id="51" name="Line 44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52" name="Line 45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36" name="Group 13"/>
          <p:cNvGrpSpPr>
            <a:grpSpLocks/>
          </p:cNvGrpSpPr>
          <p:nvPr/>
        </p:nvGrpSpPr>
        <p:grpSpPr bwMode="auto">
          <a:xfrm rot="10800000">
            <a:off x="6416861" y="5427701"/>
            <a:ext cx="762000" cy="304800"/>
            <a:chOff x="1200" y="2640"/>
            <a:chExt cx="480" cy="192"/>
          </a:xfrm>
        </p:grpSpPr>
        <p:sp>
          <p:nvSpPr>
            <p:cNvPr id="49" name="Line 11"/>
            <p:cNvSpPr>
              <a:spLocks noChangeShapeType="1"/>
            </p:cNvSpPr>
            <p:nvPr/>
          </p:nvSpPr>
          <p:spPr bwMode="auto">
            <a:xfrm>
              <a:off x="1204" y="26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Line 12"/>
            <p:cNvSpPr>
              <a:spLocks noChangeShapeType="1"/>
            </p:cNvSpPr>
            <p:nvPr/>
          </p:nvSpPr>
          <p:spPr bwMode="auto">
            <a:xfrm>
              <a:off x="1204" y="283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37" name="Group 13"/>
          <p:cNvGrpSpPr>
            <a:grpSpLocks/>
          </p:cNvGrpSpPr>
          <p:nvPr/>
        </p:nvGrpSpPr>
        <p:grpSpPr bwMode="auto">
          <a:xfrm rot="10800000">
            <a:off x="5350061" y="4513301"/>
            <a:ext cx="762000" cy="304800"/>
            <a:chOff x="1200" y="2640"/>
            <a:chExt cx="480" cy="192"/>
          </a:xfrm>
        </p:grpSpPr>
        <p:sp>
          <p:nvSpPr>
            <p:cNvPr id="47" name="Line 11"/>
            <p:cNvSpPr>
              <a:spLocks noChangeShapeType="1"/>
            </p:cNvSpPr>
            <p:nvPr/>
          </p:nvSpPr>
          <p:spPr bwMode="auto">
            <a:xfrm>
              <a:off x="1204" y="26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" name="Line 12"/>
            <p:cNvSpPr>
              <a:spLocks noChangeShapeType="1"/>
            </p:cNvSpPr>
            <p:nvPr/>
          </p:nvSpPr>
          <p:spPr bwMode="auto">
            <a:xfrm>
              <a:off x="1205" y="283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38" name="Group 13"/>
          <p:cNvGrpSpPr>
            <a:grpSpLocks/>
          </p:cNvGrpSpPr>
          <p:nvPr/>
        </p:nvGrpSpPr>
        <p:grpSpPr bwMode="auto">
          <a:xfrm rot="10800000">
            <a:off x="4283261" y="3598901"/>
            <a:ext cx="762000" cy="304800"/>
            <a:chOff x="1200" y="2640"/>
            <a:chExt cx="480" cy="192"/>
          </a:xfrm>
        </p:grpSpPr>
        <p:sp>
          <p:nvSpPr>
            <p:cNvPr id="45" name="Line 11"/>
            <p:cNvSpPr>
              <a:spLocks noChangeShapeType="1"/>
            </p:cNvSpPr>
            <p:nvPr/>
          </p:nvSpPr>
          <p:spPr bwMode="auto">
            <a:xfrm>
              <a:off x="1205" y="26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1205" y="283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39" name="Group 13"/>
          <p:cNvGrpSpPr>
            <a:grpSpLocks/>
          </p:cNvGrpSpPr>
          <p:nvPr/>
        </p:nvGrpSpPr>
        <p:grpSpPr bwMode="auto">
          <a:xfrm rot="10800000">
            <a:off x="3216461" y="2684501"/>
            <a:ext cx="762000" cy="304800"/>
            <a:chOff x="1200" y="2640"/>
            <a:chExt cx="480" cy="192"/>
          </a:xfrm>
        </p:grpSpPr>
        <p:sp>
          <p:nvSpPr>
            <p:cNvPr id="43" name="Line 11"/>
            <p:cNvSpPr>
              <a:spLocks noChangeShapeType="1"/>
            </p:cNvSpPr>
            <p:nvPr/>
          </p:nvSpPr>
          <p:spPr bwMode="auto">
            <a:xfrm>
              <a:off x="1204" y="26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" name="Line 12"/>
            <p:cNvSpPr>
              <a:spLocks noChangeShapeType="1"/>
            </p:cNvSpPr>
            <p:nvPr/>
          </p:nvSpPr>
          <p:spPr bwMode="auto">
            <a:xfrm>
              <a:off x="1204" y="283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40" name="Group 13"/>
          <p:cNvGrpSpPr>
            <a:grpSpLocks/>
          </p:cNvGrpSpPr>
          <p:nvPr/>
        </p:nvGrpSpPr>
        <p:grpSpPr bwMode="auto">
          <a:xfrm rot="10800000">
            <a:off x="2149661" y="1770101"/>
            <a:ext cx="762000" cy="304800"/>
            <a:chOff x="1200" y="2640"/>
            <a:chExt cx="480" cy="192"/>
          </a:xfrm>
        </p:grpSpPr>
        <p:sp>
          <p:nvSpPr>
            <p:cNvPr id="41" name="Line 11"/>
            <p:cNvSpPr>
              <a:spLocks noChangeShapeType="1"/>
            </p:cNvSpPr>
            <p:nvPr/>
          </p:nvSpPr>
          <p:spPr bwMode="auto">
            <a:xfrm>
              <a:off x="1204" y="26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>
              <a:off x="1205" y="283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171298" y="1094773"/>
            <a:ext cx="2663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Message called with 5 in times.</a:t>
            </a:r>
            <a:br>
              <a:rPr lang="en-US" altLang="en-US" sz="1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This is a recursive function.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64658" y="1976616"/>
            <a:ext cx="2663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Message called with 4 in times.</a:t>
            </a:r>
            <a:br>
              <a:rPr lang="en-US" altLang="en-US" sz="1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This is a recursive function.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310512" y="2875304"/>
            <a:ext cx="2663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Message called with 3 in times.</a:t>
            </a:r>
            <a:br>
              <a:rPr lang="en-US" altLang="en-US" sz="1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This is a recursive function.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379651" y="3786556"/>
            <a:ext cx="2663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Message called with 2 in times.</a:t>
            </a:r>
            <a:br>
              <a:rPr lang="en-US" altLang="en-US" sz="1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This is a recursive function.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365394" y="4710159"/>
            <a:ext cx="2663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Message called with 1 in times.</a:t>
            </a:r>
            <a:br>
              <a:rPr lang="en-US" altLang="en-US" sz="1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This is a recursive function.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526190" y="5929673"/>
            <a:ext cx="27021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Message called with 0 in times.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365394" y="5132227"/>
            <a:ext cx="2893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Message returning with 1 in times.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420605" y="4200662"/>
            <a:ext cx="2893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Message returning with 2 in times.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326123" y="3309776"/>
            <a:ext cx="2893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Message returning with 3 in times.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266342" y="2399834"/>
            <a:ext cx="2893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Message returning with 4 in times.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190570" y="1494844"/>
            <a:ext cx="2893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Message returning with 5 in times.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526190" y="6178980"/>
            <a:ext cx="2893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Message returning with 0 in times.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917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17FC48-49F6-4A91-A792-D8FD5959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5" y="1364802"/>
            <a:ext cx="3079300" cy="45604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0C2841-D3C9-42DE-B78A-257601A023AB}"/>
              </a:ext>
            </a:extLst>
          </p:cNvPr>
          <p:cNvGrpSpPr/>
          <p:nvPr/>
        </p:nvGrpSpPr>
        <p:grpSpPr>
          <a:xfrm>
            <a:off x="3479238" y="2919583"/>
            <a:ext cx="2133600" cy="762000"/>
            <a:chOff x="16061" y="1160501"/>
            <a:chExt cx="2133600" cy="762000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EEFD50AF-01D2-4870-87F7-5EBC14377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1" y="11605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11" name="Line 4">
              <a:extLst>
                <a:ext uri="{FF2B5EF4-FFF2-40B4-BE49-F238E27FC236}">
                  <a16:creationId xmlns:a16="http://schemas.microsoft.com/office/drawing/2014/main" id="{57DADB70-ACA4-48F3-9E2B-107F52097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1" y="15415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96F8B9AC-C110-4CD3-9DAB-9F7594426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461" y="1160501"/>
              <a:ext cx="19748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b="1" dirty="0">
                  <a:latin typeface="+mn-lt"/>
                </a:rPr>
                <a:t>Dream 1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E8432-F62D-4B1D-91BB-6823544AF57E}"/>
              </a:ext>
            </a:extLst>
          </p:cNvPr>
          <p:cNvGrpSpPr/>
          <p:nvPr/>
        </p:nvGrpSpPr>
        <p:grpSpPr>
          <a:xfrm>
            <a:off x="3784038" y="3681583"/>
            <a:ext cx="3014662" cy="914400"/>
            <a:chOff x="320861" y="1922501"/>
            <a:chExt cx="3014662" cy="914400"/>
          </a:xfrm>
        </p:grpSpPr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AD23F0B6-3269-4413-99BF-220C2C2E13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861" y="1922501"/>
              <a:ext cx="762000" cy="304800"/>
              <a:chOff x="1200" y="2640"/>
              <a:chExt cx="480" cy="192"/>
            </a:xfrm>
          </p:grpSpPr>
          <p:sp>
            <p:nvSpPr>
              <p:cNvPr id="20" name="Line 11">
                <a:extLst>
                  <a:ext uri="{FF2B5EF4-FFF2-40B4-BE49-F238E27FC236}">
                    <a16:creationId xmlns:a16="http://schemas.microsoft.com/office/drawing/2014/main" id="{410B8E9B-607C-467F-8313-F0457EF8E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1" name="Line 12">
                <a:extLst>
                  <a:ext uri="{FF2B5EF4-FFF2-40B4-BE49-F238E27FC236}">
                    <a16:creationId xmlns:a16="http://schemas.microsoft.com/office/drawing/2014/main" id="{D3FAE974-9B30-45A0-B839-BD852181D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35C1D615-77D1-4402-9E97-EF4D6EC23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861" y="20749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59D40D21-7D71-4824-AD30-17339D77B4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2861" y="24559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DAA3560A-5A45-4E9A-AB4B-009D48626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723" y="2097424"/>
              <a:ext cx="2209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b="1" dirty="0">
                  <a:latin typeface="+mn-lt"/>
                </a:rPr>
                <a:t>Dream 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C2B57E-C939-44DA-94B9-A6D68B8D8EA4}"/>
              </a:ext>
            </a:extLst>
          </p:cNvPr>
          <p:cNvGrpSpPr/>
          <p:nvPr/>
        </p:nvGrpSpPr>
        <p:grpSpPr>
          <a:xfrm>
            <a:off x="4850838" y="4595983"/>
            <a:ext cx="2895600" cy="914400"/>
            <a:chOff x="1387661" y="2836901"/>
            <a:chExt cx="2895600" cy="914400"/>
          </a:xfrm>
        </p:grpSpPr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2D3DADC1-0873-41EC-A990-880CF07FD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661" y="29893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372689C8-6482-4AF4-AAE7-F238B755D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9661" y="33703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" name="Text Box 20">
              <a:extLst>
                <a:ext uri="{FF2B5EF4-FFF2-40B4-BE49-F238E27FC236}">
                  <a16:creationId xmlns:a16="http://schemas.microsoft.com/office/drawing/2014/main" id="{27D87A8B-4D43-47EE-84D7-445D3990A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2061" y="2989301"/>
              <a:ext cx="19748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b="1" dirty="0">
                  <a:latin typeface="+mn-lt"/>
                </a:rPr>
                <a:t>Dream 3</a:t>
              </a:r>
            </a:p>
          </p:txBody>
        </p:sp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B1F025E2-4087-419F-B644-755D809DA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7661" y="2836901"/>
              <a:ext cx="762000" cy="304800"/>
              <a:chOff x="1200" y="2640"/>
              <a:chExt cx="480" cy="192"/>
            </a:xfrm>
          </p:grpSpPr>
          <p:sp>
            <p:nvSpPr>
              <p:cNvPr id="28" name="Line 23">
                <a:extLst>
                  <a:ext uri="{FF2B5EF4-FFF2-40B4-BE49-F238E27FC236}">
                    <a16:creationId xmlns:a16="http://schemas.microsoft.com/office/drawing/2014/main" id="{BB0E3661-0388-4EF9-B6CC-1EC4CC525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9" name="Line 24">
                <a:extLst>
                  <a:ext uri="{FF2B5EF4-FFF2-40B4-BE49-F238E27FC236}">
                    <a16:creationId xmlns:a16="http://schemas.microsoft.com/office/drawing/2014/main" id="{769CD3B0-B472-417F-ADB7-71C3BB0185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91694A9F-3E8A-43B2-AABD-188FED8B4C2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79638" y="4443583"/>
            <a:ext cx="762000" cy="304800"/>
            <a:chOff x="1200" y="2640"/>
            <a:chExt cx="480" cy="192"/>
          </a:xfrm>
        </p:grpSpPr>
        <p:sp>
          <p:nvSpPr>
            <p:cNvPr id="42" name="Line 11">
              <a:extLst>
                <a:ext uri="{FF2B5EF4-FFF2-40B4-BE49-F238E27FC236}">
                  <a16:creationId xmlns:a16="http://schemas.microsoft.com/office/drawing/2014/main" id="{AACB2FCF-18A6-4078-A01B-56DA7D243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4" y="26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" name="Line 12">
              <a:extLst>
                <a:ext uri="{FF2B5EF4-FFF2-40B4-BE49-F238E27FC236}">
                  <a16:creationId xmlns:a16="http://schemas.microsoft.com/office/drawing/2014/main" id="{9B12376C-3BA8-420C-A4F1-DC3C9DBDE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4" y="283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44" name="Group 13">
            <a:extLst>
              <a:ext uri="{FF2B5EF4-FFF2-40B4-BE49-F238E27FC236}">
                <a16:creationId xmlns:a16="http://schemas.microsoft.com/office/drawing/2014/main" id="{5B83BECB-107B-438F-879E-14B8E8700E1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5612838" y="3529183"/>
            <a:ext cx="762000" cy="304800"/>
            <a:chOff x="1200" y="2640"/>
            <a:chExt cx="480" cy="192"/>
          </a:xfrm>
        </p:grpSpPr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C8209B98-4568-4949-BA49-AE47617772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4" y="26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F29DB2EB-D090-44D2-B710-1921C9BB23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5" y="283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E003DC7-B157-43DC-8FD4-E5D6AC32F2E0}"/>
              </a:ext>
            </a:extLst>
          </p:cNvPr>
          <p:cNvSpPr/>
          <p:nvPr/>
        </p:nvSpPr>
        <p:spPr>
          <a:xfrm>
            <a:off x="5634475" y="2853855"/>
            <a:ext cx="2663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Dream Level 1 </a:t>
            </a:r>
          </a:p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In the van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23111D-049C-4399-8D97-2CE5B880E176}"/>
              </a:ext>
            </a:extLst>
          </p:cNvPr>
          <p:cNvSpPr/>
          <p:nvPr/>
        </p:nvSpPr>
        <p:spPr>
          <a:xfrm>
            <a:off x="6727835" y="3735698"/>
            <a:ext cx="2663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Dream Level 2</a:t>
            </a:r>
          </a:p>
          <a:p>
            <a:r>
              <a:rPr 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In the hotel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6170E0-0DBC-4F22-A3B7-F3A81C403FD8}"/>
              </a:ext>
            </a:extLst>
          </p:cNvPr>
          <p:cNvSpPr/>
          <p:nvPr/>
        </p:nvSpPr>
        <p:spPr>
          <a:xfrm>
            <a:off x="7773689" y="4634386"/>
            <a:ext cx="2663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Dream Level 3</a:t>
            </a:r>
          </a:p>
          <a:p>
            <a:r>
              <a:rPr lang="en-US" sz="1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In the snow 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3C916A0-464B-477E-9B3E-4F45336D71FF}"/>
              </a:ext>
            </a:extLst>
          </p:cNvPr>
          <p:cNvSpPr/>
          <p:nvPr/>
        </p:nvSpPr>
        <p:spPr>
          <a:xfrm>
            <a:off x="6729519" y="4158916"/>
            <a:ext cx="2893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Wake up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5D2A93B-10F7-4B37-B601-13B6E9FBEA85}"/>
              </a:ext>
            </a:extLst>
          </p:cNvPr>
          <p:cNvSpPr/>
          <p:nvPr/>
        </p:nvSpPr>
        <p:spPr>
          <a:xfrm>
            <a:off x="5653747" y="3253926"/>
            <a:ext cx="2893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Wake up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D940C6E-10A0-483D-A24A-27230EB399FC}"/>
              </a:ext>
            </a:extLst>
          </p:cNvPr>
          <p:cNvGrpSpPr/>
          <p:nvPr/>
        </p:nvGrpSpPr>
        <p:grpSpPr>
          <a:xfrm>
            <a:off x="2751668" y="1400582"/>
            <a:ext cx="3014662" cy="914400"/>
            <a:chOff x="320861" y="1922501"/>
            <a:chExt cx="3014662" cy="914400"/>
          </a:xfrm>
        </p:grpSpPr>
        <p:sp>
          <p:nvSpPr>
            <p:cNvPr id="60" name="Line 11">
              <a:extLst>
                <a:ext uri="{FF2B5EF4-FFF2-40B4-BE49-F238E27FC236}">
                  <a16:creationId xmlns:a16="http://schemas.microsoft.com/office/drawing/2014/main" id="{A1AF7544-40B0-4F4D-8595-760344372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861" y="1922501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1D4C2130-09E4-4794-AB5B-84555A64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861" y="2074901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7CFD08B3-0FD1-457D-B106-4041563913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2861" y="2455901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" name="Text Box 16">
              <a:extLst>
                <a:ext uri="{FF2B5EF4-FFF2-40B4-BE49-F238E27FC236}">
                  <a16:creationId xmlns:a16="http://schemas.microsoft.com/office/drawing/2014/main" id="{C9CB37E7-9FC0-4CC9-85FC-AB4AFD22D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723" y="2097424"/>
              <a:ext cx="2209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 b="1" dirty="0">
                  <a:latin typeface="+mn-lt"/>
                </a:rPr>
                <a:t>Reality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D3CB57-8FF3-46A2-80EE-53F203CD4C7A}"/>
              </a:ext>
            </a:extLst>
          </p:cNvPr>
          <p:cNvCxnSpPr/>
          <p:nvPr/>
        </p:nvCxnSpPr>
        <p:spPr>
          <a:xfrm>
            <a:off x="3981221" y="230998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A2D63A3-C80D-499D-BBD2-0E7757970519}"/>
              </a:ext>
            </a:extLst>
          </p:cNvPr>
          <p:cNvCxnSpPr/>
          <p:nvPr/>
        </p:nvCxnSpPr>
        <p:spPr>
          <a:xfrm flipV="1">
            <a:off x="5231838" y="230998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35DAF6E-AAA6-4F3E-8B5E-9FCCAFA2D1AE}"/>
              </a:ext>
            </a:extLst>
          </p:cNvPr>
          <p:cNvSpPr/>
          <p:nvPr/>
        </p:nvSpPr>
        <p:spPr>
          <a:xfrm>
            <a:off x="5232680" y="2424991"/>
            <a:ext cx="2893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Wake up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91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3" grpId="0"/>
      <p:bldP spid="54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2050" name="Picture 2" descr="High Quality No - Yes Blank Meme Template">
            <a:extLst>
              <a:ext uri="{FF2B5EF4-FFF2-40B4-BE49-F238E27FC236}">
                <a16:creationId xmlns:a16="http://schemas.microsoft.com/office/drawing/2014/main" id="{764B4CEA-DA1C-495D-8C60-092EE02D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60" y="1844824"/>
            <a:ext cx="5355480" cy="42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D34EA-310D-4D30-BE66-55B02E8D31E2}"/>
              </a:ext>
            </a:extLst>
          </p:cNvPr>
          <p:cNvSpPr txBox="1"/>
          <p:nvPr/>
        </p:nvSpPr>
        <p:spPr>
          <a:xfrm>
            <a:off x="4311752" y="2692871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Inception</a:t>
            </a:r>
            <a:endParaRPr lang="en-PK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4D366-3C0B-442C-A0C3-DF7B5FB81D8D}"/>
              </a:ext>
            </a:extLst>
          </p:cNvPr>
          <p:cNvSpPr txBox="1"/>
          <p:nvPr/>
        </p:nvSpPr>
        <p:spPr>
          <a:xfrm>
            <a:off x="4311752" y="4653136"/>
            <a:ext cx="248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Recursion</a:t>
            </a:r>
            <a:endParaRPr lang="en-PK" sz="3600" b="1" dirty="0"/>
          </a:p>
        </p:txBody>
      </p:sp>
    </p:spTree>
    <p:extLst>
      <p:ext uri="{BB962C8B-B14F-4D97-AF65-F5344CB8AC3E}">
        <p14:creationId xmlns:p14="http://schemas.microsoft.com/office/powerpoint/2010/main" val="298752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Solving a problem by reducing it to a </a:t>
            </a:r>
            <a:r>
              <a:rPr lang="en-US" dirty="0">
                <a:solidFill>
                  <a:srgbClr val="0070C0"/>
                </a:solidFill>
              </a:rPr>
              <a:t>smaller version of itself</a:t>
            </a:r>
          </a:p>
          <a:p>
            <a:endParaRPr lang="en-US" dirty="0"/>
          </a:p>
          <a:p>
            <a:r>
              <a:rPr lang="en-US" dirty="0"/>
              <a:t>A properly written recursive function must</a:t>
            </a:r>
          </a:p>
          <a:p>
            <a:pPr lvl="1"/>
            <a:r>
              <a:rPr lang="en-US" sz="2400" dirty="0"/>
              <a:t>Handle the </a:t>
            </a:r>
            <a:r>
              <a:rPr lang="en-US" sz="2400" dirty="0">
                <a:solidFill>
                  <a:srgbClr val="0070C0"/>
                </a:solidFill>
              </a:rPr>
              <a:t>base cases</a:t>
            </a:r>
            <a:r>
              <a:rPr lang="en-US" sz="2400" dirty="0"/>
              <a:t>, and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Recursive cases </a:t>
            </a:r>
            <a:r>
              <a:rPr lang="en-US" sz="2400" dirty="0">
                <a:solidFill>
                  <a:schemeClr val="tx2"/>
                </a:solidFill>
              </a:rPr>
              <a:t>(convergence </a:t>
            </a:r>
            <a:r>
              <a:rPr lang="en-US" sz="2400" dirty="0"/>
              <a:t>to the base case)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Failure</a:t>
            </a:r>
            <a:r>
              <a:rPr lang="en-US" dirty="0"/>
              <a:t> to properly handle the base case or converge to the base case may result </a:t>
            </a:r>
            <a:r>
              <a:rPr lang="en-US" dirty="0">
                <a:solidFill>
                  <a:srgbClr val="0070C0"/>
                </a:solidFill>
              </a:rPr>
              <a:t>in infinite recursion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Very Important: </a:t>
            </a:r>
            <a:r>
              <a:rPr lang="en-US" dirty="0">
                <a:solidFill>
                  <a:srgbClr val="FF0000"/>
                </a:solidFill>
              </a:rPr>
              <a:t>NO LOOPS!!! (for, while, do-while)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0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040560"/>
          </a:xfrm>
        </p:spPr>
        <p:txBody>
          <a:bodyPr/>
          <a:lstStyle/>
          <a:p>
            <a:r>
              <a:rPr lang="en-US" dirty="0"/>
              <a:t>To solve problem recursively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Sub-problem must be smaller than the original problem</a:t>
            </a:r>
          </a:p>
          <a:p>
            <a:pPr lvl="1"/>
            <a:r>
              <a:rPr lang="en-US" sz="2200" dirty="0"/>
              <a:t>Otherwise recursion never terminates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19572" y="2032374"/>
            <a:ext cx="7704856" cy="163121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Define the base case(s)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Define the recursive case(s)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Divide the problem into smaller sub-problems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Solve the sub-problems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Combine results to get answer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67744" y="4180861"/>
            <a:ext cx="648072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Sub-problems solved as a recursive call to the same function</a:t>
            </a:r>
          </a:p>
        </p:txBody>
      </p:sp>
      <p:sp>
        <p:nvSpPr>
          <p:cNvPr id="8" name="Freeform 7"/>
          <p:cNvSpPr/>
          <p:nvPr/>
        </p:nvSpPr>
        <p:spPr>
          <a:xfrm>
            <a:off x="4928839" y="3178099"/>
            <a:ext cx="1723366" cy="970982"/>
          </a:xfrm>
          <a:custGeom>
            <a:avLst/>
            <a:gdLst>
              <a:gd name="connsiteX0" fmla="*/ 535259 w 1723366"/>
              <a:gd name="connsiteY0" fmla="*/ 1471961 h 1471961"/>
              <a:gd name="connsiteX1" fmla="*/ 1572322 w 1723366"/>
              <a:gd name="connsiteY1" fmla="*/ 970156 h 1471961"/>
              <a:gd name="connsiteX2" fmla="*/ 1550020 w 1723366"/>
              <a:gd name="connsiteY2" fmla="*/ 133814 h 1471961"/>
              <a:gd name="connsiteX3" fmla="*/ 0 w 1723366"/>
              <a:gd name="connsiteY3" fmla="*/ 0 h 14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366" h="1471961">
                <a:moveTo>
                  <a:pt x="535259" y="1471961"/>
                </a:moveTo>
                <a:cubicBezTo>
                  <a:pt x="969227" y="1332570"/>
                  <a:pt x="1403195" y="1193180"/>
                  <a:pt x="1572322" y="970156"/>
                </a:cubicBezTo>
                <a:cubicBezTo>
                  <a:pt x="1741449" y="747132"/>
                  <a:pt x="1812074" y="295507"/>
                  <a:pt x="1550020" y="133814"/>
                </a:cubicBezTo>
                <a:cubicBezTo>
                  <a:pt x="1287966" y="-27879"/>
                  <a:pt x="275063" y="16727"/>
                  <a:pt x="0" y="0"/>
                </a:cubicBezTo>
              </a:path>
            </a:pathLst>
          </a:custGeom>
          <a:noFill/>
          <a:ln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re 1"/>
          <p:cNvSpPr>
            <a:spLocks noGrp="1"/>
          </p:cNvSpPr>
          <p:nvPr>
            <p:ph type="title"/>
          </p:nvPr>
        </p:nvSpPr>
        <p:spPr>
          <a:xfrm>
            <a:off x="399222" y="88776"/>
            <a:ext cx="8345556" cy="9448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Print Numbers in Descending Order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9222" y="1302026"/>
            <a:ext cx="8267700" cy="5108154"/>
          </a:xfrm>
        </p:spPr>
        <p:txBody>
          <a:bodyPr>
            <a:noAutofit/>
          </a:bodyPr>
          <a:lstStyle/>
          <a:p>
            <a:pPr marL="0" indent="0">
              <a:buFontTx/>
              <a:buNone/>
              <a:defRPr/>
            </a:pPr>
            <a:r>
              <a:rPr lang="fi-FI" sz="2400" dirty="0">
                <a:latin typeface="Consolas" panose="020B0609020204030204" pitchFamily="49" charset="0"/>
                <a:cs typeface="Courier New" panose="02070309020205020404" pitchFamily="49" charset="0"/>
              </a:rPr>
              <a:t>void printDes(int n) {</a:t>
            </a:r>
          </a:p>
          <a:p>
            <a:pPr marL="0" indent="0">
              <a:buFontTx/>
              <a:buNone/>
              <a:defRPr/>
            </a:pPr>
            <a:endParaRPr lang="fi-FI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if ( n &lt;= 0 )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//Base condition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	return; </a:t>
            </a:r>
            <a:endParaRPr lang="en-US" sz="2400" dirty="0">
              <a:solidFill>
                <a:srgbClr val="2C14DE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fr-FR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fr-FR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&lt;&lt; n &lt;&lt; " ";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//Prints number n</a:t>
            </a:r>
          </a:p>
          <a:p>
            <a:pPr marL="0" indent="0">
              <a:buFontTx/>
              <a:buNone/>
              <a:defRPr/>
            </a:pPr>
            <a:endParaRPr lang="fr-FR" sz="2400" dirty="0">
              <a:solidFill>
                <a:srgbClr val="00B05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printDes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//Recursive call</a:t>
            </a:r>
            <a:endParaRPr lang="en-US" sz="2400" dirty="0">
              <a:solidFill>
                <a:srgbClr val="2C14DE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fr-FR" sz="24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Tx/>
              <a:buNone/>
              <a:defRPr/>
            </a:pPr>
            <a:endParaRPr lang="fr-FR" sz="2000" i="1" dirty="0"/>
          </a:p>
          <a:p>
            <a:pPr marL="0" indent="0">
              <a:buFontTx/>
              <a:buNone/>
              <a:defRPr/>
            </a:pPr>
            <a:r>
              <a:rPr lang="en-US" sz="2800" dirty="0"/>
              <a:t>print(10) produces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 10  9  8  7  6  5  4  3  2  1</a:t>
            </a:r>
            <a:endParaRPr lang="en-US" sz="2800" i="1" dirty="0"/>
          </a:p>
          <a:p>
            <a:pPr marL="0" indent="0">
              <a:buFontTx/>
              <a:buNone/>
              <a:defRPr/>
            </a:pPr>
            <a:endParaRPr lang="fr-FR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7F9E9-7FAE-4F6A-A4EC-2BF2EF82A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2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re 1"/>
          <p:cNvSpPr>
            <a:spLocks noGrp="1"/>
          </p:cNvSpPr>
          <p:nvPr>
            <p:ph type="title"/>
          </p:nvPr>
        </p:nvSpPr>
        <p:spPr>
          <a:xfrm>
            <a:off x="399222" y="88776"/>
            <a:ext cx="8345556" cy="9448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Print Numbers in Ascending Order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9222" y="1302026"/>
            <a:ext cx="8267700" cy="5108154"/>
          </a:xfrm>
        </p:spPr>
        <p:txBody>
          <a:bodyPr>
            <a:noAutofit/>
          </a:bodyPr>
          <a:lstStyle/>
          <a:p>
            <a:pPr marL="0" indent="0">
              <a:buFontTx/>
              <a:buNone/>
              <a:defRPr/>
            </a:pPr>
            <a:r>
              <a:rPr lang="fi-FI" sz="2400" dirty="0">
                <a:latin typeface="Consolas" panose="020B0609020204030204" pitchFamily="49" charset="0"/>
                <a:cs typeface="Courier New" panose="02070309020205020404" pitchFamily="49" charset="0"/>
              </a:rPr>
              <a:t>void printAsc(int n) {</a:t>
            </a:r>
          </a:p>
          <a:p>
            <a:pPr marL="0" indent="0">
              <a:buFontTx/>
              <a:buNone/>
              <a:defRPr/>
            </a:pPr>
            <a:endParaRPr lang="fi-FI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if ( n &lt;= 0 )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//Base condition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	return; </a:t>
            </a:r>
            <a:endParaRPr lang="en-US" dirty="0">
              <a:solidFill>
                <a:srgbClr val="2C14DE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fr-FR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lang="fr-FR" sz="2400" dirty="0">
              <a:solidFill>
                <a:srgbClr val="00B05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printAsc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//Recursive call</a:t>
            </a:r>
          </a:p>
          <a:p>
            <a:pPr marL="0" indent="0">
              <a:buNone/>
              <a:defRPr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  <a:defRPr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 &lt;&lt; n &lt;&lt; " ";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//Prints number n</a:t>
            </a:r>
            <a:endParaRPr lang="en-US" sz="2400" dirty="0">
              <a:solidFill>
                <a:srgbClr val="2C14DE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fr-FR" sz="24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Tx/>
              <a:buNone/>
              <a:defRPr/>
            </a:pPr>
            <a:endParaRPr lang="fr-FR" sz="2000" i="1" dirty="0"/>
          </a:p>
          <a:p>
            <a:pPr marL="0" indent="0">
              <a:buFontTx/>
              <a:buNone/>
              <a:defRPr/>
            </a:pPr>
            <a:r>
              <a:rPr lang="en-US" sz="2800" dirty="0"/>
              <a:t>print(10) produces </a:t>
            </a:r>
            <a:r>
              <a:rPr lang="en-US" sz="2800" dirty="0">
                <a:sym typeface="Wingdings" panose="05000000000000000000" pitchFamily="2" charset="2"/>
              </a:rPr>
              <a:t> 1  2  3  4  5  6  7  8  9  10</a:t>
            </a:r>
            <a:endParaRPr lang="fr-FR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7F9E9-7FAE-4F6A-A4EC-2BF2EF82A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0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re 1"/>
          <p:cNvSpPr>
            <a:spLocks noGrp="1"/>
          </p:cNvSpPr>
          <p:nvPr>
            <p:ph type="title"/>
          </p:nvPr>
        </p:nvSpPr>
        <p:spPr>
          <a:xfrm>
            <a:off x="495300" y="76200"/>
            <a:ext cx="8153400" cy="901066"/>
          </a:xfrm>
        </p:spPr>
        <p:txBody>
          <a:bodyPr>
            <a:normAutofit/>
          </a:bodyPr>
          <a:lstStyle/>
          <a:p>
            <a:r>
              <a:rPr lang="fr-FR" dirty="0"/>
              <a:t>Example: Sum function (Iterative)</a:t>
            </a:r>
          </a:p>
        </p:txBody>
      </p:sp>
      <p:sp>
        <p:nvSpPr>
          <p:cNvPr id="30723" name="Espace réservé du contenu 2"/>
          <p:cNvSpPr>
            <a:spLocks noGrp="1"/>
          </p:cNvSpPr>
          <p:nvPr>
            <p:ph idx="1"/>
          </p:nvPr>
        </p:nvSpPr>
        <p:spPr>
          <a:xfrm>
            <a:off x="495300" y="1302026"/>
            <a:ext cx="8082170" cy="5108154"/>
          </a:xfrm>
        </p:spPr>
        <p:txBody>
          <a:bodyPr>
            <a:noAutofit/>
          </a:bodyPr>
          <a:lstStyle/>
          <a:p>
            <a:pPr marL="0" indent="0">
              <a:buFontTx/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//Our initial total is zero</a:t>
            </a:r>
          </a:p>
          <a:p>
            <a:pPr marL="0" indent="0">
              <a:buFontTx/>
              <a:buNone/>
            </a:pPr>
            <a:r>
              <a:rPr lang="fr-FR" dirty="0">
                <a:latin typeface="Consolas" panose="020B0609020204030204" pitchFamily="49" charset="0"/>
                <a:cs typeface="Courier New" panose="02070309020205020404" pitchFamily="49" charset="0"/>
              </a:rPr>
              <a:t>int total = 0;</a:t>
            </a:r>
          </a:p>
          <a:p>
            <a:pPr marL="0" indent="0">
              <a:buFontTx/>
              <a:buNone/>
            </a:pPr>
            <a:endParaRPr lang="fr-FR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//We want the sum from 1 + 2 + ... + 9 + 10</a:t>
            </a:r>
          </a:p>
          <a:p>
            <a:pPr marL="0" indent="0">
              <a:buFontTx/>
              <a:buNone/>
            </a:pPr>
            <a:r>
              <a:rPr lang="da-DK" dirty="0">
                <a:latin typeface="Consolas" panose="020B0609020204030204" pitchFamily="49" charset="0"/>
                <a:cs typeface="Courier New" panose="02070309020205020404" pitchFamily="49" charset="0"/>
              </a:rPr>
              <a:t>int n = 10;</a:t>
            </a:r>
            <a:endParaRPr lang="fr-FR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endParaRPr lang="fr-FR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/* The following for loop will calculate the summation from 1 – n */</a:t>
            </a:r>
          </a:p>
          <a:p>
            <a:pPr marL="0" indent="0">
              <a:buFontTx/>
              <a:buNone/>
            </a:pPr>
            <a:r>
              <a:rPr lang="da-DK" dirty="0">
                <a:latin typeface="Consolas" panose="020B0609020204030204" pitchFamily="49" charset="0"/>
                <a:cs typeface="Courier New" panose="02070309020205020404" pitchFamily="49" charset="0"/>
              </a:rPr>
              <a:t>for ( int i = 1; i &lt;= n; i++ ) {</a:t>
            </a:r>
          </a:p>
          <a:p>
            <a:pPr marL="0" indent="0">
              <a:buFontTx/>
              <a:buNone/>
            </a:pPr>
            <a:r>
              <a:rPr lang="cs-CZ" dirty="0">
                <a:latin typeface="Consolas" panose="020B0609020204030204" pitchFamily="49" charset="0"/>
                <a:cs typeface="Courier New" panose="02070309020205020404" pitchFamily="49" charset="0"/>
              </a:rPr>
              <a:t>     total = total + i;</a:t>
            </a:r>
          </a:p>
          <a:p>
            <a:pPr marL="0" indent="0">
              <a:buFontTx/>
              <a:buNone/>
            </a:pPr>
            <a:r>
              <a:rPr lang="fr-FR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F0084E-4C47-40F4-9B48-0A7404229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re 1"/>
          <p:cNvSpPr>
            <a:spLocks noGrp="1"/>
          </p:cNvSpPr>
          <p:nvPr>
            <p:ph type="title"/>
          </p:nvPr>
        </p:nvSpPr>
        <p:spPr>
          <a:xfrm>
            <a:off x="529113" y="88777"/>
            <a:ext cx="8153400" cy="901066"/>
          </a:xfrm>
        </p:spPr>
        <p:txBody>
          <a:bodyPr>
            <a:normAutofit/>
          </a:bodyPr>
          <a:lstStyle/>
          <a:p>
            <a:r>
              <a:rPr lang="fr-FR" dirty="0"/>
              <a:t>Example: </a:t>
            </a:r>
            <a:r>
              <a:rPr lang="fr-FR" dirty="0" err="1"/>
              <a:t>Sum</a:t>
            </a:r>
            <a:r>
              <a:rPr lang="fr-FR" dirty="0"/>
              <a:t> function (Recursive)</a:t>
            </a:r>
          </a:p>
        </p:txBody>
      </p:sp>
      <p:sp>
        <p:nvSpPr>
          <p:cNvPr id="32771" name="Espace réservé du contenu 2"/>
          <p:cNvSpPr>
            <a:spLocks noGrp="1"/>
          </p:cNvSpPr>
          <p:nvPr>
            <p:ph idx="1"/>
          </p:nvPr>
        </p:nvSpPr>
        <p:spPr>
          <a:xfrm>
            <a:off x="493299" y="1172816"/>
            <a:ext cx="6464092" cy="2782957"/>
          </a:xfrm>
        </p:spPr>
        <p:txBody>
          <a:bodyPr>
            <a:noAutofit/>
          </a:bodyPr>
          <a:lstStyle/>
          <a:p>
            <a:pPr marL="0" indent="0">
              <a:buFontTx/>
              <a:buNone/>
            </a:pPr>
            <a:r>
              <a:rPr lang="fr-FR" dirty="0">
                <a:latin typeface="Consolas" panose="020B0609020204030204" pitchFamily="49" charset="0"/>
                <a:cs typeface="Courier New" panose="02070309020205020404" pitchFamily="49" charset="0"/>
              </a:rPr>
              <a:t>int </a:t>
            </a:r>
            <a:r>
              <a:rPr lang="fr-FR" dirty="0" err="1"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fr-FR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fr-FR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n</a:t>
            </a:r>
            <a:r>
              <a:rPr lang="fr-FR" dirty="0">
                <a:latin typeface="Consolas" panose="020B0609020204030204" pitchFamily="49" charset="0"/>
                <a:cs typeface="Courier New" panose="02070309020205020404" pitchFamily="49" charset="0"/>
              </a:rPr>
              <a:t>) { </a:t>
            </a:r>
          </a:p>
          <a:p>
            <a:pPr marL="0" indent="0">
              <a:buFontTx/>
              <a:buNone/>
            </a:pPr>
            <a:br>
              <a:rPr lang="fr-FR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fr-FR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if ( n &lt;= 0 )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//base case</a:t>
            </a:r>
          </a:p>
          <a:p>
            <a:pPr marL="0" indent="0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		return 0;</a:t>
            </a:r>
          </a:p>
          <a:p>
            <a:pPr marL="0" indent="0">
              <a:buFontTx/>
              <a:buNone/>
            </a:pPr>
            <a:r>
              <a:rPr lang="hu-HU" dirty="0">
                <a:latin typeface="Consolas" panose="020B0609020204030204" pitchFamily="49" charset="0"/>
                <a:cs typeface="Courier New" panose="02070309020205020404" pitchFamily="49" charset="0"/>
              </a:rPr>
              <a:t>     else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//recursive call</a:t>
            </a:r>
            <a:endParaRPr lang="hu-HU" dirty="0">
              <a:solidFill>
                <a:srgbClr val="00B05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      return 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sum(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n-1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  <a:endParaRPr lang="fr-FR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fr-FR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0962" name="Picture 2" descr="https://martintrojer.github.io/assets/images/tailcalls/recu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347495"/>
            <a:ext cx="4228217" cy="251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131FC-8907-414B-A40C-97FDB1AAD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 3" descr="Screen Shot 2013-09-01 at 8.13.04 PM.png">
            <a:extLst>
              <a:ext uri="{FF2B5EF4-FFF2-40B4-BE49-F238E27FC236}">
                <a16:creationId xmlns:a16="http://schemas.microsoft.com/office/drawing/2014/main" id="{0257738C-812D-43DB-B347-104FDB49D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443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1"/>
          <p:cNvSpPr>
            <a:spLocks noGrp="1"/>
          </p:cNvSpPr>
          <p:nvPr>
            <p:ph type="title"/>
          </p:nvPr>
        </p:nvSpPr>
        <p:spPr>
          <a:xfrm>
            <a:off x="419100" y="120015"/>
            <a:ext cx="8229600" cy="946785"/>
          </a:xfrm>
        </p:spPr>
        <p:txBody>
          <a:bodyPr/>
          <a:lstStyle/>
          <a:p>
            <a:r>
              <a:rPr lang="en-US" dirty="0"/>
              <a:t>Example: Sum Function</a:t>
            </a:r>
            <a:endParaRPr lang="fr-FR" dirty="0"/>
          </a:p>
        </p:txBody>
      </p:sp>
      <p:sp>
        <p:nvSpPr>
          <p:cNvPr id="29699" name="Espace réservé du contenu 2"/>
          <p:cNvSpPr>
            <a:spLocks noGrp="1"/>
          </p:cNvSpPr>
          <p:nvPr>
            <p:ph idx="1"/>
          </p:nvPr>
        </p:nvSpPr>
        <p:spPr>
          <a:xfrm>
            <a:off x="419100" y="1311965"/>
            <a:ext cx="8229600" cy="5098216"/>
          </a:xfrm>
        </p:spPr>
        <p:txBody>
          <a:bodyPr>
            <a:normAutofit/>
          </a:bodyPr>
          <a:lstStyle/>
          <a:p>
            <a:r>
              <a:rPr lang="fr-FR" sz="2800" dirty="0" err="1"/>
              <a:t>sum</a:t>
            </a:r>
            <a:r>
              <a:rPr lang="fr-FR" sz="2800" dirty="0"/>
              <a:t>(5) = 5 + 4 + 3 + 2 + 1 = 15</a:t>
            </a:r>
          </a:p>
        </p:txBody>
      </p:sp>
      <p:pic>
        <p:nvPicPr>
          <p:cNvPr id="11268" name="Picture 4" descr="https://pencilprogrammer.com/wp-content/uploads/2018/11/Recursion-in-C-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74" y="2106703"/>
            <a:ext cx="6370983" cy="408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8A789-976C-4542-A333-66625BF74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1"/>
          <p:cNvSpPr>
            <a:spLocks noGrp="1"/>
          </p:cNvSpPr>
          <p:nvPr>
            <p:ph type="title"/>
          </p:nvPr>
        </p:nvSpPr>
        <p:spPr>
          <a:xfrm>
            <a:off x="419100" y="120015"/>
            <a:ext cx="8229600" cy="946785"/>
          </a:xfrm>
        </p:spPr>
        <p:txBody>
          <a:bodyPr/>
          <a:lstStyle/>
          <a:p>
            <a:r>
              <a:rPr lang="en-US" dirty="0"/>
              <a:t>Example: Multiply Function</a:t>
            </a:r>
            <a:endParaRPr lang="fr-FR" dirty="0"/>
          </a:p>
        </p:txBody>
      </p:sp>
      <p:sp>
        <p:nvSpPr>
          <p:cNvPr id="29699" name="Espace réservé du contenu 2"/>
          <p:cNvSpPr>
            <a:spLocks noGrp="1"/>
          </p:cNvSpPr>
          <p:nvPr>
            <p:ph idx="1"/>
          </p:nvPr>
        </p:nvSpPr>
        <p:spPr>
          <a:xfrm>
            <a:off x="419100" y="1311965"/>
            <a:ext cx="8229600" cy="5098216"/>
          </a:xfrm>
        </p:spPr>
        <p:txBody>
          <a:bodyPr>
            <a:normAutofit/>
          </a:bodyPr>
          <a:lstStyle/>
          <a:p>
            <a:r>
              <a:rPr lang="fr-FR" sz="2800" dirty="0"/>
              <a:t>Multiplication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basically</a:t>
            </a:r>
            <a:r>
              <a:rPr lang="fr-FR" sz="2800" dirty="0"/>
              <a:t> </a:t>
            </a:r>
            <a:r>
              <a:rPr lang="fr-FR" sz="2800" dirty="0" err="1"/>
              <a:t>just</a:t>
            </a:r>
            <a:r>
              <a:rPr lang="fr-FR" sz="2800" dirty="0"/>
              <a:t> </a:t>
            </a:r>
            <a:r>
              <a:rPr lang="fr-FR" sz="2800" dirty="0">
                <a:solidFill>
                  <a:srgbClr val="0070C0"/>
                </a:solidFill>
              </a:rPr>
              <a:t>addition</a:t>
            </a:r>
          </a:p>
          <a:p>
            <a:endParaRPr lang="fr-FR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fr-FR" sz="2800" dirty="0"/>
              <a:t>	10 * 5 = </a:t>
            </a:r>
            <a:r>
              <a:rPr lang="fr-FR" sz="2800" dirty="0">
                <a:solidFill>
                  <a:srgbClr val="0070C0"/>
                </a:solidFill>
              </a:rPr>
              <a:t>10 + 10 + 10 + 10 + 10 </a:t>
            </a:r>
            <a:r>
              <a:rPr lang="fr-FR" sz="2800" dirty="0"/>
              <a:t>= 50 </a:t>
            </a:r>
          </a:p>
          <a:p>
            <a:pPr marL="0" indent="0">
              <a:buNone/>
            </a:pPr>
            <a:r>
              <a:rPr lang="fr-FR" sz="2800" dirty="0"/>
              <a:t>	Added 10, 5 times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dirty="0"/>
              <a:t>	7 * 4 = </a:t>
            </a:r>
            <a:r>
              <a:rPr lang="fr-FR" sz="2800" dirty="0">
                <a:solidFill>
                  <a:srgbClr val="0070C0"/>
                </a:solidFill>
              </a:rPr>
              <a:t>7 + 7 + 7 + 7 </a:t>
            </a:r>
            <a:r>
              <a:rPr lang="fr-FR" sz="2800" dirty="0"/>
              <a:t>= 28</a:t>
            </a:r>
          </a:p>
          <a:p>
            <a:pPr marL="0" indent="0">
              <a:buNone/>
            </a:pPr>
            <a:r>
              <a:rPr lang="fr-FR" sz="2800" dirty="0"/>
              <a:t>	Added 7, 4 times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dirty="0"/>
              <a:t>Write a recursive function that performs multiplication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8A789-976C-4542-A333-66625BF74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4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1"/>
          <p:cNvSpPr>
            <a:spLocks noGrp="1"/>
          </p:cNvSpPr>
          <p:nvPr>
            <p:ph type="title"/>
          </p:nvPr>
        </p:nvSpPr>
        <p:spPr>
          <a:xfrm>
            <a:off x="419100" y="120015"/>
            <a:ext cx="8229600" cy="946785"/>
          </a:xfrm>
        </p:spPr>
        <p:txBody>
          <a:bodyPr/>
          <a:lstStyle/>
          <a:p>
            <a:r>
              <a:rPr lang="en-US" dirty="0"/>
              <a:t>Example: Multiply Function</a:t>
            </a:r>
            <a:endParaRPr lang="fr-FR" dirty="0"/>
          </a:p>
        </p:txBody>
      </p:sp>
      <p:sp>
        <p:nvSpPr>
          <p:cNvPr id="29699" name="Espace réservé du contenu 2"/>
          <p:cNvSpPr>
            <a:spLocks noGrp="1"/>
          </p:cNvSpPr>
          <p:nvPr>
            <p:ph idx="1"/>
          </p:nvPr>
        </p:nvSpPr>
        <p:spPr>
          <a:xfrm>
            <a:off x="419100" y="1311965"/>
            <a:ext cx="8229600" cy="5098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>
                <a:latin typeface="Consolas" panose="020B0609020204030204" pitchFamily="49" charset="0"/>
              </a:rPr>
              <a:t>int </a:t>
            </a:r>
            <a:r>
              <a:rPr lang="fr-FR" sz="2800" dirty="0" err="1">
                <a:latin typeface="Consolas" panose="020B0609020204030204" pitchFamily="49" charset="0"/>
              </a:rPr>
              <a:t>multiply</a:t>
            </a:r>
            <a:r>
              <a:rPr lang="fr-FR" sz="2800" dirty="0">
                <a:latin typeface="Consolas" panose="020B0609020204030204" pitchFamily="49" charset="0"/>
              </a:rPr>
              <a:t> (int n, int times){</a:t>
            </a:r>
          </a:p>
          <a:p>
            <a:pPr marL="0" indent="0">
              <a:buNone/>
            </a:pPr>
            <a:r>
              <a:rPr lang="fr-FR" sz="28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 if(times == 0)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//base case      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	return 0;        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 else         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//recursive case </a:t>
            </a:r>
            <a:endParaRPr lang="en-US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	return n + multiply(n,times-1);     	</a:t>
            </a:r>
            <a:endParaRPr lang="fr-FR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8A789-976C-4542-A333-66625BF74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Factorial Function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124744"/>
                <a:ext cx="8496300" cy="2736304"/>
              </a:xfrm>
            </p:spPr>
            <p:txBody>
              <a:bodyPr/>
              <a:lstStyle/>
              <a:p>
                <a:r>
                  <a:rPr lang="en-US" dirty="0"/>
                  <a:t>A mathematical definition: For a non-negative integer 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1                                            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≤1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𝑓𝑎𝑐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Factorial is defined in terms of itself</a:t>
                </a:r>
              </a:p>
              <a:p>
                <a:pPr lvl="1"/>
                <a:r>
                  <a:rPr lang="en-US" dirty="0"/>
                  <a:t>Defined in cases: a base case and a recursive case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124744"/>
                <a:ext cx="8496300" cy="2736304"/>
              </a:xfrm>
              <a:blipFill rotWithShape="0">
                <a:blip r:embed="rId3"/>
                <a:stretch>
                  <a:fillRect l="-86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447764" y="3967237"/>
            <a:ext cx="4248472" cy="23083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fac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n) {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(n &lt;= 1) {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1;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} 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else {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n *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fac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(n - 1);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3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Factorial Function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864096"/>
          </a:xfrm>
        </p:spPr>
        <p:txBody>
          <a:bodyPr/>
          <a:lstStyle/>
          <a:p>
            <a:r>
              <a:rPr lang="en-US" dirty="0"/>
              <a:t>Suppose the factorial function is invoked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555776" y="2049562"/>
            <a:ext cx="3661859" cy="332398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/>
              <a:t>fac</a:t>
            </a:r>
            <a:r>
              <a:rPr lang="en-US" sz="2100" dirty="0"/>
              <a:t>(5)</a:t>
            </a:r>
          </a:p>
          <a:p>
            <a:r>
              <a:rPr lang="en-US" sz="2100" dirty="0"/>
              <a:t>5  *  </a:t>
            </a:r>
            <a:r>
              <a:rPr lang="en-US" sz="2100" dirty="0" err="1"/>
              <a:t>fac</a:t>
            </a:r>
            <a:r>
              <a:rPr lang="en-US" sz="2100" dirty="0"/>
              <a:t>(4)</a:t>
            </a:r>
          </a:p>
          <a:p>
            <a:r>
              <a:rPr lang="en-US" sz="2100" dirty="0"/>
              <a:t>5  *  4  *  </a:t>
            </a:r>
            <a:r>
              <a:rPr lang="en-US" sz="2100" dirty="0" err="1"/>
              <a:t>fac</a:t>
            </a:r>
            <a:r>
              <a:rPr lang="en-US" sz="2100" dirty="0"/>
              <a:t>(3)</a:t>
            </a:r>
          </a:p>
          <a:p>
            <a:r>
              <a:rPr lang="en-US" sz="2100" dirty="0"/>
              <a:t>5  *  4  *  3  *  </a:t>
            </a:r>
            <a:r>
              <a:rPr lang="en-US" sz="2100" dirty="0" err="1"/>
              <a:t>fac</a:t>
            </a:r>
            <a:r>
              <a:rPr lang="en-US" sz="2100" dirty="0"/>
              <a:t>(2)</a:t>
            </a:r>
          </a:p>
          <a:p>
            <a:r>
              <a:rPr lang="en-US" sz="2100" dirty="0"/>
              <a:t>5  *  4  *  3  *  2  *  </a:t>
            </a:r>
            <a:r>
              <a:rPr lang="en-US" sz="2100" dirty="0" err="1"/>
              <a:t>fac</a:t>
            </a:r>
            <a:r>
              <a:rPr lang="en-US" sz="2100" dirty="0"/>
              <a:t>(1)</a:t>
            </a:r>
          </a:p>
          <a:p>
            <a:r>
              <a:rPr lang="en-US" sz="2100" dirty="0"/>
              <a:t>5  *  4  *  3  *  2  *  1</a:t>
            </a:r>
          </a:p>
          <a:p>
            <a:r>
              <a:rPr lang="en-US" sz="2100" dirty="0"/>
              <a:t>5  *  4  *  3  *  2</a:t>
            </a:r>
          </a:p>
          <a:p>
            <a:r>
              <a:rPr lang="en-US" sz="2100" dirty="0"/>
              <a:t>5  *  4  *  6</a:t>
            </a:r>
          </a:p>
          <a:p>
            <a:r>
              <a:rPr lang="en-US" sz="2100" dirty="0"/>
              <a:t>5  *  24</a:t>
            </a:r>
          </a:p>
          <a:p>
            <a:r>
              <a:rPr lang="en-US" sz="2100" dirty="0"/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19501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Character count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79A92D-5C50-4354-95F5-8C458DE41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// Function prototype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</a:rPr>
              <a:t>numChars</a:t>
            </a:r>
            <a:r>
              <a:rPr lang="en-US" sz="2400" dirty="0">
                <a:latin typeface="Consolas" panose="020B0609020204030204" pitchFamily="49" charset="0"/>
              </a:rPr>
              <a:t>(char, char*, int);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int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   char array[] = "</a:t>
            </a:r>
            <a:r>
              <a:rPr lang="en-US" sz="2400" dirty="0" err="1">
                <a:latin typeface="Consolas" panose="020B0609020204030204" pitchFamily="49" charset="0"/>
              </a:rPr>
              <a:t>abcddddef</a:t>
            </a:r>
            <a:r>
              <a:rPr lang="en-US" sz="2400" dirty="0">
                <a:latin typeface="Consolas" panose="020B0609020204030204" pitchFamily="49" charset="0"/>
              </a:rPr>
              <a:t>";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   /* Display the number of times the letter 'd' appears in the string. */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 err="1">
                <a:latin typeface="Consolas" panose="020B0609020204030204" pitchFamily="49" charset="0"/>
              </a:rPr>
              <a:t>cout</a:t>
            </a:r>
            <a:r>
              <a:rPr lang="en-US" sz="2400" dirty="0">
                <a:latin typeface="Consolas" panose="020B0609020204030204" pitchFamily="49" charset="0"/>
              </a:rPr>
              <a:t> &lt;&lt; "The letter d appears "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   &lt;&lt;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numChars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('d', array, 0)</a:t>
            </a:r>
            <a:r>
              <a:rPr lang="en-US" sz="2400" dirty="0">
                <a:latin typeface="Consolas" panose="020B0609020204030204" pitchFamily="49" charset="0"/>
              </a:rPr>
              <a:t> &lt;&lt; " times.\n";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   return 0;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A3CE02-1E39-4352-988D-C8B8B67D2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3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6B13-9764-4B6D-96FF-A658BC67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Character count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7F0C-1C1F-485E-873E-1C91A6DED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14" y="1135359"/>
            <a:ext cx="9072686" cy="527079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numChars</a:t>
            </a:r>
            <a:r>
              <a:rPr lang="en-US" dirty="0">
                <a:latin typeface="Consolas" panose="020B0609020204030204" pitchFamily="49" charset="0"/>
              </a:rPr>
              <a:t>(char search, char * str, int index) {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if (*(str + index) == '\0') {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//Base case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return 0;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else if (*(str + index) == search){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//Recursive case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return 1 + </a:t>
            </a:r>
            <a:r>
              <a:rPr lang="en-US" dirty="0" err="1">
                <a:latin typeface="Consolas" panose="020B0609020204030204" pitchFamily="49" charset="0"/>
              </a:rPr>
              <a:t>numChars</a:t>
            </a:r>
            <a:r>
              <a:rPr lang="en-US" dirty="0">
                <a:latin typeface="Consolas" panose="020B0609020204030204" pitchFamily="49" charset="0"/>
              </a:rPr>
              <a:t>(search, str,index+1);  }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else  {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// Recursive case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return 0 + </a:t>
            </a:r>
            <a:r>
              <a:rPr lang="en-US" dirty="0" err="1">
                <a:latin typeface="Consolas" panose="020B0609020204030204" pitchFamily="49" charset="0"/>
              </a:rPr>
              <a:t>numChars</a:t>
            </a:r>
            <a:r>
              <a:rPr lang="en-US" dirty="0">
                <a:latin typeface="Consolas" panose="020B0609020204030204" pitchFamily="49" charset="0"/>
              </a:rPr>
              <a:t>(search, str, index+1);  	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  <a:endParaRPr lang="en-PK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9F834-B438-41C4-B5C4-55D704257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9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76200"/>
            <a:ext cx="8153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Example: Fibonacci Series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95299" y="1302026"/>
            <a:ext cx="8153401" cy="5108154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b="1" u="sng" dirty="0"/>
              <a:t>Fibonacci series: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800" b="1" dirty="0">
                <a:latin typeface="Courier New" panose="02070309020205020404" pitchFamily="49" charset="0"/>
              </a:rPr>
              <a:t>0, 1, 1, 2, 3, 5, 8, 13, 21, ...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Except the </a:t>
            </a:r>
            <a:r>
              <a:rPr lang="en-US" sz="2800" dirty="0">
                <a:solidFill>
                  <a:srgbClr val="0070C0"/>
                </a:solidFill>
              </a:rPr>
              <a:t>first two numbers</a:t>
            </a:r>
            <a:r>
              <a:rPr lang="en-US" sz="2800" dirty="0"/>
              <a:t>, each term is the sum of the </a:t>
            </a:r>
            <a:r>
              <a:rPr lang="en-US" sz="2800" dirty="0">
                <a:solidFill>
                  <a:srgbClr val="FF0000"/>
                </a:solidFill>
              </a:rPr>
              <a:t>two preceding terms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b="1" u="sng" dirty="0"/>
              <a:t>Recursive solution: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800" b="1" dirty="0">
                <a:latin typeface="Courier New" panose="02070309020205020404" pitchFamily="49" charset="0"/>
              </a:rPr>
              <a:t>fib(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</a:rPr>
              <a:t>n</a:t>
            </a:r>
            <a:r>
              <a:rPr lang="en-US" sz="2800" b="1" dirty="0">
                <a:latin typeface="Courier New" panose="02070309020205020404" pitchFamily="49" charset="0"/>
              </a:rPr>
              <a:t>) = fib(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</a:rPr>
              <a:t>n – 1</a:t>
            </a:r>
            <a:r>
              <a:rPr lang="en-US" sz="2800" b="1" dirty="0">
                <a:latin typeface="Courier New" panose="02070309020205020404" pitchFamily="49" charset="0"/>
              </a:rPr>
              <a:t>) + fib(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</a:rPr>
              <a:t>n – 2</a:t>
            </a:r>
            <a:r>
              <a:rPr lang="en-US" sz="2800" b="1" dirty="0">
                <a:latin typeface="Courier New" panose="02070309020205020404" pitchFamily="49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b="1" u="sng" dirty="0"/>
              <a:t>Base cases:</a:t>
            </a:r>
            <a:r>
              <a:rPr lang="en-US" sz="2800" b="1" dirty="0"/>
              <a:t>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b="1" dirty="0">
                <a:latin typeface="Courier New" panose="02070309020205020404" pitchFamily="49" charset="0"/>
              </a:rPr>
              <a:t>  n == 0, n ==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478706-0DE5-4EB3-97BE-8D7D8B63B0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13522" y="51594"/>
            <a:ext cx="8116956" cy="93027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Recursion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1447800"/>
            <a:ext cx="7559675" cy="4665586"/>
            <a:chOff x="552450" y="1539875"/>
            <a:chExt cx="7559675" cy="4665586"/>
          </a:xfrm>
        </p:grpSpPr>
        <p:sp>
          <p:nvSpPr>
            <p:cNvPr id="27651" name="Line 3"/>
            <p:cNvSpPr>
              <a:spLocks noChangeShapeType="1"/>
            </p:cNvSpPr>
            <p:nvPr/>
          </p:nvSpPr>
          <p:spPr bwMode="auto">
            <a:xfrm>
              <a:off x="4600575" y="2036762"/>
              <a:ext cx="0" cy="4794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2" name="Line 4"/>
            <p:cNvSpPr>
              <a:spLocks noChangeShapeType="1"/>
            </p:cNvSpPr>
            <p:nvPr/>
          </p:nvSpPr>
          <p:spPr bwMode="auto">
            <a:xfrm flipH="1">
              <a:off x="3051175" y="3043237"/>
              <a:ext cx="1093788" cy="4270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>
              <a:off x="5103813" y="3009900"/>
              <a:ext cx="884237" cy="4270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4" name="Line 6"/>
            <p:cNvSpPr>
              <a:spLocks noChangeShapeType="1"/>
            </p:cNvSpPr>
            <p:nvPr/>
          </p:nvSpPr>
          <p:spPr bwMode="auto">
            <a:xfrm flipH="1">
              <a:off x="1868488" y="3783012"/>
              <a:ext cx="763587" cy="487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5" name="Line 7"/>
            <p:cNvSpPr>
              <a:spLocks noChangeShapeType="1"/>
            </p:cNvSpPr>
            <p:nvPr/>
          </p:nvSpPr>
          <p:spPr bwMode="auto">
            <a:xfrm>
              <a:off x="3549650" y="3773487"/>
              <a:ext cx="663575" cy="487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Line 8"/>
            <p:cNvSpPr>
              <a:spLocks noChangeShapeType="1"/>
            </p:cNvSpPr>
            <p:nvPr/>
          </p:nvSpPr>
          <p:spPr bwMode="auto">
            <a:xfrm>
              <a:off x="5594350" y="3810000"/>
              <a:ext cx="1223963" cy="4889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Line 9"/>
            <p:cNvSpPr>
              <a:spLocks noChangeShapeType="1"/>
            </p:cNvSpPr>
            <p:nvPr/>
          </p:nvSpPr>
          <p:spPr bwMode="auto">
            <a:xfrm>
              <a:off x="1504950" y="4619625"/>
              <a:ext cx="941388" cy="441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250" name="Text Box 10"/>
            <p:cNvSpPr txBox="1">
              <a:spLocks noChangeArrowheads="1"/>
            </p:cNvSpPr>
            <p:nvPr/>
          </p:nvSpPr>
          <p:spPr bwMode="auto">
            <a:xfrm>
              <a:off x="552450" y="1539875"/>
              <a:ext cx="2860675" cy="425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wrap="square"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</a:t>
              </a:r>
              <a:r>
                <a:rPr lang="en-US" sz="2400" b="1" baseline="30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th</a:t>
              </a:r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Fib. Number</a:t>
              </a:r>
            </a:p>
          </p:txBody>
        </p:sp>
        <p:sp>
          <p:nvSpPr>
            <p:cNvPr id="138251" name="Text Box 11"/>
            <p:cNvSpPr txBox="1">
              <a:spLocks noChangeArrowheads="1"/>
            </p:cNvSpPr>
            <p:nvPr/>
          </p:nvSpPr>
          <p:spPr bwMode="auto">
            <a:xfrm>
              <a:off x="3783013" y="1576387"/>
              <a:ext cx="1646237" cy="420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charset="0"/>
                </a:rPr>
                <a:t>fib 5</a:t>
              </a:r>
            </a:p>
          </p:txBody>
        </p:sp>
        <p:sp>
          <p:nvSpPr>
            <p:cNvPr id="138252" name="Text Box 12"/>
            <p:cNvSpPr txBox="1">
              <a:spLocks noChangeArrowheads="1"/>
            </p:cNvSpPr>
            <p:nvPr/>
          </p:nvSpPr>
          <p:spPr bwMode="auto">
            <a:xfrm>
              <a:off x="3317875" y="2635250"/>
              <a:ext cx="2549525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charset="0"/>
                </a:rPr>
                <a:t>fib 4 + fib 3</a:t>
              </a:r>
            </a:p>
          </p:txBody>
        </p:sp>
        <p:sp>
          <p:nvSpPr>
            <p:cNvPr id="138253" name="Text Box 13"/>
            <p:cNvSpPr txBox="1">
              <a:spLocks noChangeArrowheads="1"/>
            </p:cNvSpPr>
            <p:nvPr/>
          </p:nvSpPr>
          <p:spPr bwMode="auto">
            <a:xfrm>
              <a:off x="1749425" y="3408362"/>
              <a:ext cx="2549525" cy="420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charset="0"/>
                </a:rPr>
                <a:t>fib 3 + fib 2</a:t>
              </a:r>
            </a:p>
          </p:txBody>
        </p:sp>
        <p:sp>
          <p:nvSpPr>
            <p:cNvPr id="138254" name="Text Box 14"/>
            <p:cNvSpPr txBox="1">
              <a:spLocks noChangeArrowheads="1"/>
            </p:cNvSpPr>
            <p:nvPr/>
          </p:nvSpPr>
          <p:spPr bwMode="auto">
            <a:xfrm>
              <a:off x="4727575" y="3421062"/>
              <a:ext cx="2549525" cy="420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charset="0"/>
                </a:rPr>
                <a:t>fib 2 + fib 1</a:t>
              </a:r>
            </a:p>
          </p:txBody>
        </p:sp>
        <p:sp>
          <p:nvSpPr>
            <p:cNvPr id="138255" name="Text Box 15"/>
            <p:cNvSpPr txBox="1">
              <a:spLocks noChangeArrowheads="1"/>
            </p:cNvSpPr>
            <p:nvPr/>
          </p:nvSpPr>
          <p:spPr bwMode="auto">
            <a:xfrm>
              <a:off x="598488" y="4232275"/>
              <a:ext cx="2549525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charset="0"/>
                </a:rPr>
                <a:t>fib 2 + fib 1</a:t>
              </a:r>
            </a:p>
          </p:txBody>
        </p:sp>
        <p:sp>
          <p:nvSpPr>
            <p:cNvPr id="138256" name="Text Box 16"/>
            <p:cNvSpPr txBox="1">
              <a:spLocks noChangeArrowheads="1"/>
            </p:cNvSpPr>
            <p:nvPr/>
          </p:nvSpPr>
          <p:spPr bwMode="auto">
            <a:xfrm>
              <a:off x="2952750" y="4230687"/>
              <a:ext cx="2549525" cy="420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charset="0"/>
                </a:rPr>
                <a:t>fib 1 + fib 0</a:t>
              </a:r>
            </a:p>
          </p:txBody>
        </p:sp>
        <p:sp>
          <p:nvSpPr>
            <p:cNvPr id="138257" name="Text Box 17"/>
            <p:cNvSpPr txBox="1">
              <a:spLocks noChangeArrowheads="1"/>
            </p:cNvSpPr>
            <p:nvPr/>
          </p:nvSpPr>
          <p:spPr bwMode="auto">
            <a:xfrm>
              <a:off x="5562600" y="4219575"/>
              <a:ext cx="2549525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charset="0"/>
                </a:rPr>
                <a:t>fib 1 + fib 0</a:t>
              </a:r>
            </a:p>
          </p:txBody>
        </p:sp>
        <p:sp>
          <p:nvSpPr>
            <p:cNvPr id="138258" name="Text Box 18"/>
            <p:cNvSpPr txBox="1">
              <a:spLocks noChangeArrowheads="1"/>
            </p:cNvSpPr>
            <p:nvPr/>
          </p:nvSpPr>
          <p:spPr bwMode="auto">
            <a:xfrm>
              <a:off x="1231900" y="5037137"/>
              <a:ext cx="2549525" cy="420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charset="0"/>
                </a:rPr>
                <a:t>fib 1 + fib 0</a:t>
              </a:r>
            </a:p>
          </p:txBody>
        </p:sp>
        <p:sp>
          <p:nvSpPr>
            <p:cNvPr id="27667" name="Oval 19"/>
            <p:cNvSpPr>
              <a:spLocks noChangeArrowheads="1"/>
            </p:cNvSpPr>
            <p:nvPr/>
          </p:nvSpPr>
          <p:spPr bwMode="auto">
            <a:xfrm>
              <a:off x="2162175" y="5051425"/>
              <a:ext cx="328613" cy="84137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/>
            </a:p>
          </p:txBody>
        </p:sp>
        <p:sp>
          <p:nvSpPr>
            <p:cNvPr id="27668" name="Oval 20"/>
            <p:cNvSpPr>
              <a:spLocks noChangeArrowheads="1"/>
            </p:cNvSpPr>
            <p:nvPr/>
          </p:nvSpPr>
          <p:spPr bwMode="auto">
            <a:xfrm>
              <a:off x="1965325" y="4210050"/>
              <a:ext cx="708025" cy="487362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/>
            </a:p>
          </p:txBody>
        </p:sp>
        <p:sp>
          <p:nvSpPr>
            <p:cNvPr id="27669" name="Oval 21"/>
            <p:cNvSpPr>
              <a:spLocks noChangeArrowheads="1"/>
            </p:cNvSpPr>
            <p:nvPr/>
          </p:nvSpPr>
          <p:spPr bwMode="auto">
            <a:xfrm>
              <a:off x="6094413" y="3398837"/>
              <a:ext cx="708025" cy="487363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/>
            </a:p>
          </p:txBody>
        </p:sp>
        <p:sp>
          <p:nvSpPr>
            <p:cNvPr id="27670" name="Oval 22"/>
            <p:cNvSpPr>
              <a:spLocks noChangeArrowheads="1"/>
            </p:cNvSpPr>
            <p:nvPr/>
          </p:nvSpPr>
          <p:spPr bwMode="auto">
            <a:xfrm>
              <a:off x="3413125" y="4216400"/>
              <a:ext cx="708025" cy="487362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/>
            </a:p>
          </p:txBody>
        </p:sp>
        <p:sp>
          <p:nvSpPr>
            <p:cNvPr id="27671" name="Oval 23"/>
            <p:cNvSpPr>
              <a:spLocks noChangeArrowheads="1"/>
            </p:cNvSpPr>
            <p:nvPr/>
          </p:nvSpPr>
          <p:spPr bwMode="auto">
            <a:xfrm>
              <a:off x="6927850" y="4186237"/>
              <a:ext cx="708025" cy="487363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/>
            </a:p>
          </p:txBody>
        </p:sp>
        <p:sp>
          <p:nvSpPr>
            <p:cNvPr id="27672" name="Oval 24"/>
            <p:cNvSpPr>
              <a:spLocks noChangeArrowheads="1"/>
            </p:cNvSpPr>
            <p:nvPr/>
          </p:nvSpPr>
          <p:spPr bwMode="auto">
            <a:xfrm>
              <a:off x="4313238" y="4203700"/>
              <a:ext cx="708025" cy="487362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/>
            </a:p>
          </p:txBody>
        </p:sp>
        <p:sp>
          <p:nvSpPr>
            <p:cNvPr id="27673" name="Oval 25"/>
            <p:cNvSpPr>
              <a:spLocks noChangeArrowheads="1"/>
            </p:cNvSpPr>
            <p:nvPr/>
          </p:nvSpPr>
          <p:spPr bwMode="auto">
            <a:xfrm>
              <a:off x="6019800" y="4191000"/>
              <a:ext cx="708025" cy="487362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/>
            </a:p>
          </p:txBody>
        </p:sp>
        <p:sp>
          <p:nvSpPr>
            <p:cNvPr id="27674" name="Oval 26"/>
            <p:cNvSpPr>
              <a:spLocks noChangeArrowheads="1"/>
            </p:cNvSpPr>
            <p:nvPr/>
          </p:nvSpPr>
          <p:spPr bwMode="auto">
            <a:xfrm>
              <a:off x="2595563" y="5021262"/>
              <a:ext cx="708025" cy="487363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/>
            </a:p>
          </p:txBody>
        </p:sp>
        <p:sp>
          <p:nvSpPr>
            <p:cNvPr id="27675" name="Oval 27"/>
            <p:cNvSpPr>
              <a:spLocks noChangeArrowheads="1"/>
            </p:cNvSpPr>
            <p:nvPr/>
          </p:nvSpPr>
          <p:spPr bwMode="auto">
            <a:xfrm>
              <a:off x="1698625" y="5014912"/>
              <a:ext cx="708025" cy="487363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/>
            </a:p>
          </p:txBody>
        </p:sp>
        <p:sp>
          <p:nvSpPr>
            <p:cNvPr id="138268" name="Text Box 28"/>
            <p:cNvSpPr txBox="1">
              <a:spLocks noChangeArrowheads="1"/>
            </p:cNvSpPr>
            <p:nvPr/>
          </p:nvSpPr>
          <p:spPr bwMode="auto">
            <a:xfrm>
              <a:off x="3917950" y="5780087"/>
              <a:ext cx="1339850" cy="425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>
              <a:spAutoFit/>
            </a:bodyPr>
            <a:lstStyle/>
            <a:p>
              <a:pPr marL="685800" indent="-2286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Pct val="100000"/>
                <a:defRPr/>
              </a:pPr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" charset="0"/>
                </a:rPr>
                <a:t>= 3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8B4EC-3EFA-4B4E-ACAE-5DD065F187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0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8888"/>
            <a:ext cx="8229600" cy="944881"/>
          </a:xfrm>
        </p:spPr>
        <p:txBody>
          <a:bodyPr/>
          <a:lstStyle/>
          <a:p>
            <a:pPr eaLnBrk="1" hangingPunct="1"/>
            <a:r>
              <a:rPr lang="en-US" dirty="0"/>
              <a:t>Recursive Fibonacci Function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71495" y="1146541"/>
            <a:ext cx="7001009" cy="5263639"/>
            <a:chOff x="175043" y="1236552"/>
            <a:chExt cx="7263685" cy="5486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043" y="1236552"/>
              <a:ext cx="7263685" cy="54864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09800" y="2667000"/>
              <a:ext cx="46679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14DE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latin typeface="Consolas" panose="020B0609020204030204" pitchFamily="49" charset="0"/>
                </a:rPr>
                <a:t>;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E468-73C3-4E93-9EA9-EC6BAED49C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6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that </a:t>
            </a:r>
            <a:r>
              <a:rPr lang="en-US" dirty="0">
                <a:solidFill>
                  <a:srgbClr val="0070C0"/>
                </a:solidFill>
              </a:rPr>
              <a:t>calls itself </a:t>
            </a:r>
            <a:r>
              <a:rPr lang="en-US" dirty="0"/>
              <a:t>is called </a:t>
            </a:r>
            <a:r>
              <a:rPr lang="en-US" dirty="0">
                <a:solidFill>
                  <a:srgbClr val="0070C0"/>
                </a:solidFill>
              </a:rPr>
              <a:t>recursive function 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What is the problem with the above function?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22000" y="2060848"/>
            <a:ext cx="8299999" cy="193899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b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&lt;&lt; "This is a recursive function.\n";</a:t>
            </a:r>
            <a:b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  <a:b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9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Printing Patterns using Recursion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D8ABD6-C321-43E6-99EF-4F5CD783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856" y="1117848"/>
            <a:ext cx="6624414" cy="57401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"* 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(7);        </a:t>
            </a: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372F4-A38A-4EB0-AC84-46EC0665A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500" t="33333" r="66250" b="20741"/>
          <a:stretch/>
        </p:blipFill>
        <p:spPr>
          <a:xfrm>
            <a:off x="381000" y="1143000"/>
            <a:ext cx="2362200" cy="54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2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Printing Patterns using Recursion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B6D2F-C231-4BF2-9531-F7B83B3A6A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89" y="1940446"/>
            <a:ext cx="4464169" cy="491755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printSpace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nSpc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nSpc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printSpace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nSpc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PK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“# ”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F69C60-B60B-4699-9FC9-D96A5C55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6084" y="1905507"/>
            <a:ext cx="4654253" cy="43173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total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printSpace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printCols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total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-(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-1));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total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printRows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(5,5);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marL="0" indent="0">
              <a:buNone/>
            </a:pPr>
            <a:r>
              <a:rPr lang="en-PK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sz="2000" dirty="0"/>
          </a:p>
          <a:p>
            <a:pPr marL="0" indent="0">
              <a:buNone/>
            </a:pP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86514-2D41-4265-B4DA-1349E1E60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A81309-D304-4F4F-B148-3F3243CD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42"/>
          <a:stretch/>
        </p:blipFill>
        <p:spPr>
          <a:xfrm>
            <a:off x="7193559" y="90140"/>
            <a:ext cx="1828800" cy="16564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F447EE-697E-45A5-81CF-085FA4D82A78}"/>
              </a:ext>
            </a:extLst>
          </p:cNvPr>
          <p:cNvCxnSpPr>
            <a:cxnSpLocks/>
          </p:cNvCxnSpPr>
          <p:nvPr/>
        </p:nvCxnSpPr>
        <p:spPr>
          <a:xfrm>
            <a:off x="4572000" y="1033711"/>
            <a:ext cx="0" cy="5824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2592288"/>
          </a:xfrm>
        </p:spPr>
        <p:txBody>
          <a:bodyPr/>
          <a:lstStyle/>
          <a:p>
            <a:r>
              <a:rPr lang="en-US" dirty="0"/>
              <a:t>Recursive functions cannot use statically allocated local variables</a:t>
            </a:r>
          </a:p>
          <a:p>
            <a:pPr lvl="1"/>
            <a:r>
              <a:rPr lang="en-US" dirty="0"/>
              <a:t>Each instance of the function needs its own copies of local variables</a:t>
            </a:r>
          </a:p>
          <a:p>
            <a:endParaRPr lang="en-US" dirty="0"/>
          </a:p>
          <a:p>
            <a:r>
              <a:rPr lang="en-US" dirty="0"/>
              <a:t>Most modern languages allocate local variables for functions on the run-time stack</a:t>
            </a:r>
          </a:p>
          <a:p>
            <a:r>
              <a:rPr lang="en-US" dirty="0"/>
              <a:t>Calling a recursive function </a:t>
            </a:r>
            <a:r>
              <a:rPr lang="en-US" dirty="0">
                <a:solidFill>
                  <a:srgbClr val="0070C0"/>
                </a:solidFill>
              </a:rPr>
              <a:t>many times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with large arguments </a:t>
            </a:r>
            <a:r>
              <a:rPr lang="en-US" dirty="0"/>
              <a:t>may result in stack overflow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71600" y="4437112"/>
            <a:ext cx="7200800" cy="175432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$ java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Fac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10000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Exception in thread "main"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java.lang.StackOverflowError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at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Fac.facIter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(Fac.java:35)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at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Fac.facIter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(Fac.java:38)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at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Fac.facIter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(Fac.java:38)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52001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2592288"/>
          </a:xfrm>
        </p:spPr>
        <p:txBody>
          <a:bodyPr/>
          <a:lstStyle/>
          <a:p>
            <a:r>
              <a:rPr lang="en-US" dirty="0"/>
              <a:t>Recursive algorithms can also be coded with iterative control structures, but which is best to use?</a:t>
            </a:r>
          </a:p>
          <a:p>
            <a:endParaRPr lang="en-US" dirty="0"/>
          </a:p>
          <a:p>
            <a:r>
              <a:rPr lang="en-US" dirty="0"/>
              <a:t>There are advantages and disadvantages to each approach</a:t>
            </a:r>
          </a:p>
          <a:p>
            <a:endParaRPr lang="en-US" dirty="0"/>
          </a:p>
          <a:p>
            <a:r>
              <a:rPr lang="en-US" dirty="0"/>
              <a:t>Recursion disadvantages: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Less efficient </a:t>
            </a:r>
            <a:r>
              <a:rPr lang="en-US" dirty="0"/>
              <a:t>than iterative algorithms. </a:t>
            </a:r>
          </a:p>
          <a:p>
            <a:pPr lvl="1"/>
            <a:r>
              <a:rPr lang="en-US" dirty="0"/>
              <a:t>Majority of repetitive programming tasks are best done with loops.</a:t>
            </a:r>
          </a:p>
          <a:p>
            <a:r>
              <a:rPr lang="en-US" dirty="0"/>
              <a:t>Recursion advantages:</a:t>
            </a:r>
          </a:p>
          <a:p>
            <a:pPr lvl="1"/>
            <a:r>
              <a:rPr lang="en-US" dirty="0"/>
              <a:t>Code clarity</a:t>
            </a:r>
          </a:p>
          <a:p>
            <a:pPr lvl="1"/>
            <a:r>
              <a:rPr lang="en-US" dirty="0"/>
              <a:t>Easier to code some algorithms using recursion, e.g. quicksort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131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</a:t>
            </a:r>
            <a:r>
              <a:rPr lang="en-US"/>
              <a:t>or Iteration?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9004E6A-6921-4266-947F-3ED221525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</a:t>
            </a:r>
            <a:r>
              <a:rPr lang="en-US" dirty="0">
                <a:solidFill>
                  <a:srgbClr val="0070C0"/>
                </a:solidFill>
              </a:rPr>
              <a:t>sufficient memory available for recursion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Primarily a design decision. </a:t>
            </a:r>
            <a:r>
              <a:rPr lang="en-US" dirty="0"/>
              <a:t>If a problem is more easily solved with a loop, that should be the approach you take. If recursion results in a better design, that is the choice you should make.</a:t>
            </a:r>
            <a:endParaRPr lang="en-P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5029200" y="5299929"/>
            <a:ext cx="1905000" cy="9906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7" name="Oval 13"/>
          <p:cNvSpPr>
            <a:spLocks noChangeArrowheads="1"/>
          </p:cNvSpPr>
          <p:nvPr/>
        </p:nvSpPr>
        <p:spPr bwMode="auto">
          <a:xfrm>
            <a:off x="2209800" y="5299929"/>
            <a:ext cx="1905000" cy="9906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228850" y="5223729"/>
            <a:ext cx="1905000" cy="9017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048250" y="5223729"/>
            <a:ext cx="1905000" cy="9017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37163" y="5452329"/>
            <a:ext cx="175689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EFFICIENCY</a:t>
            </a: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457450" y="5452329"/>
            <a:ext cx="131927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CLARITY</a:t>
            </a:r>
          </a:p>
        </p:txBody>
      </p:sp>
      <p:sp>
        <p:nvSpPr>
          <p:cNvPr id="12" name="AutoShape 15"/>
          <p:cNvSpPr>
            <a:spLocks noChangeArrowheads="1"/>
          </p:cNvSpPr>
          <p:nvPr/>
        </p:nvSpPr>
        <p:spPr bwMode="auto">
          <a:xfrm>
            <a:off x="4343400" y="3623529"/>
            <a:ext cx="457200" cy="12954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4343400" y="4918929"/>
            <a:ext cx="457200" cy="1295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14" name="AutoShape 17"/>
          <p:cNvSpPr>
            <a:spLocks noChangeArrowheads="1"/>
          </p:cNvSpPr>
          <p:nvPr/>
        </p:nvSpPr>
        <p:spPr bwMode="auto">
          <a:xfrm rot="16200000" flipV="1">
            <a:off x="4305300" y="5719029"/>
            <a:ext cx="533400" cy="1371600"/>
          </a:xfrm>
          <a:prstGeom prst="flowChartDelay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>
            <a:off x="4572000" y="3166329"/>
            <a:ext cx="1752600" cy="457200"/>
          </a:xfrm>
          <a:prstGeom prst="rtTriangl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 flipH="1">
            <a:off x="2819400" y="3166329"/>
            <a:ext cx="1752600" cy="457200"/>
          </a:xfrm>
          <a:prstGeom prst="rtTriangl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3200400" y="3623529"/>
            <a:ext cx="838200" cy="1905000"/>
          </a:xfrm>
          <a:prstGeom prst="line">
            <a:avLst/>
          </a:prstGeom>
          <a:noFill/>
          <a:ln w="12700">
            <a:solidFill>
              <a:srgbClr val="99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 flipH="1">
            <a:off x="2362200" y="3623529"/>
            <a:ext cx="838200" cy="1828800"/>
          </a:xfrm>
          <a:prstGeom prst="line">
            <a:avLst/>
          </a:prstGeom>
          <a:noFill/>
          <a:ln w="12700">
            <a:solidFill>
              <a:srgbClr val="99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>
            <a:off x="3200400" y="3623529"/>
            <a:ext cx="0" cy="2514600"/>
          </a:xfrm>
          <a:prstGeom prst="line">
            <a:avLst/>
          </a:prstGeom>
          <a:noFill/>
          <a:ln w="12700">
            <a:solidFill>
              <a:srgbClr val="99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20" name="Line 26"/>
          <p:cNvSpPr>
            <a:spLocks noChangeShapeType="1"/>
          </p:cNvSpPr>
          <p:nvPr/>
        </p:nvSpPr>
        <p:spPr bwMode="auto">
          <a:xfrm flipH="1">
            <a:off x="5105400" y="3623529"/>
            <a:ext cx="838200" cy="1905000"/>
          </a:xfrm>
          <a:prstGeom prst="line">
            <a:avLst/>
          </a:prstGeom>
          <a:noFill/>
          <a:ln w="12700">
            <a:solidFill>
              <a:srgbClr val="99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21" name="Line 27"/>
          <p:cNvSpPr>
            <a:spLocks noChangeShapeType="1"/>
          </p:cNvSpPr>
          <p:nvPr/>
        </p:nvSpPr>
        <p:spPr bwMode="auto">
          <a:xfrm>
            <a:off x="5943600" y="3623529"/>
            <a:ext cx="838200" cy="1828800"/>
          </a:xfrm>
          <a:prstGeom prst="line">
            <a:avLst/>
          </a:prstGeom>
          <a:noFill/>
          <a:ln w="12700">
            <a:solidFill>
              <a:srgbClr val="99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22" name="Line 28"/>
          <p:cNvSpPr>
            <a:spLocks noChangeShapeType="1"/>
          </p:cNvSpPr>
          <p:nvPr/>
        </p:nvSpPr>
        <p:spPr bwMode="auto">
          <a:xfrm flipH="1">
            <a:off x="5943600" y="3623529"/>
            <a:ext cx="0" cy="2514600"/>
          </a:xfrm>
          <a:prstGeom prst="line">
            <a:avLst/>
          </a:prstGeom>
          <a:noFill/>
          <a:ln w="12700">
            <a:solidFill>
              <a:srgbClr val="99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7985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 So Far?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B9400D-111D-4227-BFE9-03BA978F3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802727"/>
              </p:ext>
            </p:extLst>
          </p:nvPr>
        </p:nvGraphicFramePr>
        <p:xfrm>
          <a:off x="323850" y="1125538"/>
          <a:ext cx="8496300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86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59E86DE-7C43-49F9-A659-3C4936583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Recursion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1E90B3A-648F-44DA-8899-B52953CCE5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45993"/>
            <a:ext cx="7772400" cy="3048000"/>
          </a:xfrm>
        </p:spPr>
        <p:txBody>
          <a:bodyPr/>
          <a:lstStyle/>
          <a:p>
            <a:r>
              <a:rPr lang="en-US" altLang="en-PK" sz="2800" dirty="0">
                <a:cs typeface="Times New Roman" panose="02020603050405020304" pitchFamily="18" charset="0"/>
              </a:rPr>
              <a:t>The function message() is like an </a:t>
            </a:r>
            <a:r>
              <a:rPr lang="en-US" altLang="en-PK" sz="2800" dirty="0">
                <a:solidFill>
                  <a:srgbClr val="0070C0"/>
                </a:solidFill>
                <a:cs typeface="Times New Roman" panose="02020603050405020304" pitchFamily="18" charset="0"/>
              </a:rPr>
              <a:t>infinite loop </a:t>
            </a:r>
            <a:r>
              <a:rPr lang="en-US" altLang="en-PK" sz="2800" dirty="0">
                <a:cs typeface="Times New Roman" panose="02020603050405020304" pitchFamily="18" charset="0"/>
              </a:rPr>
              <a:t>because there is </a:t>
            </a:r>
            <a:r>
              <a:rPr lang="en-US" altLang="en-PK" sz="2800" dirty="0">
                <a:solidFill>
                  <a:srgbClr val="0070C0"/>
                </a:solidFill>
                <a:cs typeface="Times New Roman" panose="02020603050405020304" pitchFamily="18" charset="0"/>
              </a:rPr>
              <a:t>no code to stop it from repeating</a:t>
            </a:r>
            <a:endParaRPr lang="en-US" altLang="en-PK" sz="2800" dirty="0">
              <a:cs typeface="Times New Roman" panose="02020603050405020304" pitchFamily="18" charset="0"/>
            </a:endParaRPr>
          </a:p>
          <a:p>
            <a:endParaRPr lang="en-US" altLang="en-PK" sz="2800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A54CCB-C16E-411F-826B-043870C2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3200400"/>
            <a:ext cx="3686175" cy="299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5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 – Number of Repetitions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function must have some algorithm (i.e., logic) to control the number of times it repeats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Modification to 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Receive an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</a:rPr>
              <a:t> argument </a:t>
            </a:r>
            <a:r>
              <a:rPr lang="en-US" dirty="0"/>
              <a:t>to </a:t>
            </a:r>
            <a:r>
              <a:rPr lang="en-US" b="1" dirty="0">
                <a:solidFill>
                  <a:srgbClr val="0070C0"/>
                </a:solidFill>
              </a:rPr>
              <a:t>control the number to times to call itself</a:t>
            </a:r>
          </a:p>
          <a:p>
            <a:pPr lvl="1"/>
            <a:r>
              <a:rPr lang="en-US" dirty="0"/>
              <a:t>For each recursive call, the parameter controlling the recursion should </a:t>
            </a:r>
            <a:r>
              <a:rPr lang="en-US" b="1" dirty="0">
                <a:solidFill>
                  <a:srgbClr val="0070C0"/>
                </a:solidFill>
              </a:rPr>
              <a:t>move  closer to the base case (converge)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79612" y="2132856"/>
            <a:ext cx="6984776" cy="2862322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times)</a:t>
            </a:r>
            <a:b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b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(times &gt; 0)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//base case</a:t>
            </a:r>
            <a:b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{			</a:t>
            </a:r>
            <a:b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&lt;&lt; "This is a recursive function.\n";</a:t>
            </a:r>
            <a:b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(times ‑ 1);</a:t>
            </a:r>
            <a:b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  <a:b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324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 – Execution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1447551"/>
          </a:xfrm>
        </p:spPr>
        <p:txBody>
          <a:bodyPr/>
          <a:lstStyle/>
          <a:p>
            <a:r>
              <a:rPr lang="en-US" dirty="0"/>
              <a:t>Each time the function is called, a new instance of the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parameter is created</a:t>
            </a:r>
          </a:p>
          <a:p>
            <a:pPr lvl="1"/>
            <a:r>
              <a:rPr lang="en-US" dirty="0"/>
              <a:t>Suppose program invokes the function as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Message(5)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5576" y="2709584"/>
            <a:ext cx="3200400" cy="1081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 sz="2400">
              <a:latin typeface="+mn-lt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755576" y="3247498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003032" y="2755785"/>
            <a:ext cx="26483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+mn-lt"/>
              </a:rPr>
              <a:t>1</a:t>
            </a:r>
            <a:r>
              <a:rPr lang="en-US" altLang="en-US" sz="2000" baseline="30000" dirty="0">
                <a:latin typeface="+mn-lt"/>
              </a:rPr>
              <a:t>st</a:t>
            </a:r>
            <a:r>
              <a:rPr lang="en-US" altLang="en-US" sz="2000" dirty="0">
                <a:latin typeface="+mn-lt"/>
              </a:rPr>
              <a:t> call of the function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278172" y="3312129"/>
            <a:ext cx="20980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+mn-lt"/>
              </a:rPr>
              <a:t>Value of times: 5</a:t>
            </a: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1212776" y="3791029"/>
            <a:ext cx="0" cy="12807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1212776" y="5071784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4851" y="2669950"/>
            <a:ext cx="327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In the first call to function, times is set to 5.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2584376" y="4531061"/>
            <a:ext cx="3200400" cy="1081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 sz="2400">
              <a:latin typeface="+mn-lt"/>
            </a:endParaRP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2584376" y="5068975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804581" y="4577262"/>
            <a:ext cx="27028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+mn-lt"/>
              </a:rPr>
              <a:t>2</a:t>
            </a:r>
            <a:r>
              <a:rPr lang="en-US" altLang="en-US" sz="2000" baseline="30000" dirty="0">
                <a:latin typeface="+mn-lt"/>
              </a:rPr>
              <a:t>nd</a:t>
            </a:r>
            <a:r>
              <a:rPr lang="en-US" altLang="en-US" sz="2000" dirty="0">
                <a:latin typeface="+mn-lt"/>
              </a:rPr>
              <a:t> call of the function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3106972" y="5133606"/>
            <a:ext cx="20980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+mn-lt"/>
              </a:rPr>
              <a:t>Value of times: 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5356" y="4481825"/>
            <a:ext cx="3564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When the function calls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itself, a new instance of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times is created with the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value 4.</a:t>
            </a:r>
          </a:p>
        </p:txBody>
      </p:sp>
    </p:spTree>
    <p:extLst>
      <p:ext uri="{BB962C8B-B14F-4D97-AF65-F5344CB8AC3E}">
        <p14:creationId xmlns:p14="http://schemas.microsoft.com/office/powerpoint/2010/main" val="34351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 – Execution (2)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755576" y="1158074"/>
            <a:ext cx="7467600" cy="5334000"/>
            <a:chOff x="457200" y="1066800"/>
            <a:chExt cx="7467600" cy="533400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457200" y="1066800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457200" y="144780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09600" y="1066800"/>
              <a:ext cx="19748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1</a:t>
              </a:r>
              <a:r>
                <a:rPr lang="en-US" altLang="en-US" sz="1400" baseline="30000">
                  <a:latin typeface="+mn-lt"/>
                </a:rPr>
                <a:t>st</a:t>
              </a:r>
              <a:r>
                <a:rPr lang="en-US" altLang="en-US" sz="1400">
                  <a:latin typeface="+mn-lt"/>
                </a:rPr>
                <a:t> call of the function</a:t>
              </a: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685800" y="1447800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Value of times: 5</a:t>
              </a:r>
            </a:p>
          </p:txBody>
        </p:sp>
        <p:grpSp>
          <p:nvGrpSpPr>
            <p:cNvPr id="11" name="Group 13"/>
            <p:cNvGrpSpPr>
              <a:grpSpLocks/>
            </p:cNvGrpSpPr>
            <p:nvPr/>
          </p:nvGrpSpPr>
          <p:grpSpPr bwMode="auto">
            <a:xfrm>
              <a:off x="762000" y="1828800"/>
              <a:ext cx="762000" cy="304800"/>
              <a:chOff x="1200" y="2640"/>
              <a:chExt cx="480" cy="192"/>
            </a:xfrm>
          </p:grpSpPr>
          <p:sp>
            <p:nvSpPr>
              <p:cNvPr id="44" name="Line 11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45" name="Line 12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1524000" y="1981200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524000" y="236220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1559768" y="2021837"/>
              <a:ext cx="2209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2</a:t>
              </a:r>
              <a:r>
                <a:rPr lang="en-US" altLang="en-US" sz="1400" baseline="30000" dirty="0">
                  <a:latin typeface="+mn-lt"/>
                </a:rPr>
                <a:t>nd</a:t>
              </a:r>
              <a:r>
                <a:rPr lang="en-US" altLang="en-US" sz="1400" dirty="0">
                  <a:latin typeface="+mn-lt"/>
                </a:rPr>
                <a:t>  call of the function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1752600" y="2362200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Value of times: 4</a:t>
              </a: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2590800" y="2895600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2590800" y="327660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2743200" y="2895600"/>
              <a:ext cx="19748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3</a:t>
              </a:r>
              <a:r>
                <a:rPr lang="en-US" altLang="en-US" sz="1400" baseline="30000">
                  <a:latin typeface="+mn-lt"/>
                </a:rPr>
                <a:t>rd</a:t>
              </a:r>
              <a:r>
                <a:rPr lang="en-US" altLang="en-US" sz="1400">
                  <a:latin typeface="+mn-lt"/>
                </a:rPr>
                <a:t> call of the function</a:t>
              </a: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2819400" y="3276600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latin typeface="+mn-lt"/>
                </a:rPr>
                <a:t>Value of times: 3</a:t>
              </a:r>
            </a:p>
          </p:txBody>
        </p:sp>
        <p:grpSp>
          <p:nvGrpSpPr>
            <p:cNvPr id="20" name="Group 22"/>
            <p:cNvGrpSpPr>
              <a:grpSpLocks/>
            </p:cNvGrpSpPr>
            <p:nvPr/>
          </p:nvGrpSpPr>
          <p:grpSpPr bwMode="auto">
            <a:xfrm>
              <a:off x="1828800" y="2743200"/>
              <a:ext cx="762000" cy="304800"/>
              <a:chOff x="1200" y="2640"/>
              <a:chExt cx="480" cy="192"/>
            </a:xfrm>
          </p:grpSpPr>
          <p:sp>
            <p:nvSpPr>
              <p:cNvPr id="42" name="Line 23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43" name="Line 24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3657600" y="3810000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3657600" y="419100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auto">
            <a:xfrm>
              <a:off x="3789164" y="3843635"/>
              <a:ext cx="19748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4</a:t>
              </a:r>
              <a:r>
                <a:rPr lang="en-US" altLang="en-US" sz="1400" baseline="30000" dirty="0">
                  <a:latin typeface="+mn-lt"/>
                </a:rPr>
                <a:t>th</a:t>
              </a:r>
              <a:r>
                <a:rPr lang="en-US" altLang="en-US" sz="1400" dirty="0">
                  <a:latin typeface="+mn-lt"/>
                </a:rPr>
                <a:t> call of the function</a:t>
              </a:r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3895526" y="4214771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Value of times: 2</a:t>
              </a:r>
            </a:p>
          </p:txBody>
        </p:sp>
        <p:grpSp>
          <p:nvGrpSpPr>
            <p:cNvPr id="25" name="Group 29"/>
            <p:cNvGrpSpPr>
              <a:grpSpLocks/>
            </p:cNvGrpSpPr>
            <p:nvPr/>
          </p:nvGrpSpPr>
          <p:grpSpPr bwMode="auto">
            <a:xfrm>
              <a:off x="2895600" y="3657600"/>
              <a:ext cx="762000" cy="304800"/>
              <a:chOff x="1200" y="2640"/>
              <a:chExt cx="480" cy="192"/>
            </a:xfrm>
          </p:grpSpPr>
          <p:sp>
            <p:nvSpPr>
              <p:cNvPr id="40" name="Line 30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41" name="Line 31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4724400" y="4724400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27" name="Line 33"/>
            <p:cNvSpPr>
              <a:spLocks noChangeShapeType="1"/>
            </p:cNvSpPr>
            <p:nvPr/>
          </p:nvSpPr>
          <p:spPr bwMode="auto">
            <a:xfrm>
              <a:off x="4724400" y="510540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Text Box 34"/>
            <p:cNvSpPr txBox="1">
              <a:spLocks noChangeArrowheads="1"/>
            </p:cNvSpPr>
            <p:nvPr/>
          </p:nvSpPr>
          <p:spPr bwMode="auto">
            <a:xfrm>
              <a:off x="4846637" y="4758035"/>
              <a:ext cx="19748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5</a:t>
              </a:r>
              <a:r>
                <a:rPr lang="en-US" altLang="en-US" sz="1400" baseline="30000" dirty="0">
                  <a:latin typeface="+mn-lt"/>
                </a:rPr>
                <a:t>th</a:t>
              </a:r>
              <a:r>
                <a:rPr lang="en-US" altLang="en-US" sz="1400" dirty="0">
                  <a:latin typeface="+mn-lt"/>
                </a:rPr>
                <a:t> call of the function</a:t>
              </a:r>
            </a:p>
          </p:txBody>
        </p:sp>
        <p:sp>
          <p:nvSpPr>
            <p:cNvPr id="29" name="Text Box 35"/>
            <p:cNvSpPr txBox="1">
              <a:spLocks noChangeArrowheads="1"/>
            </p:cNvSpPr>
            <p:nvPr/>
          </p:nvSpPr>
          <p:spPr bwMode="auto">
            <a:xfrm>
              <a:off x="5029200" y="5138737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Value of times: 1</a:t>
              </a:r>
            </a:p>
          </p:txBody>
        </p:sp>
        <p:grpSp>
          <p:nvGrpSpPr>
            <p:cNvPr id="30" name="Group 36"/>
            <p:cNvGrpSpPr>
              <a:grpSpLocks/>
            </p:cNvGrpSpPr>
            <p:nvPr/>
          </p:nvGrpSpPr>
          <p:grpSpPr bwMode="auto">
            <a:xfrm>
              <a:off x="3962400" y="4572000"/>
              <a:ext cx="762000" cy="304800"/>
              <a:chOff x="1200" y="2640"/>
              <a:chExt cx="480" cy="192"/>
            </a:xfrm>
          </p:grpSpPr>
          <p:sp>
            <p:nvSpPr>
              <p:cNvPr id="38" name="Line 37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9" name="Line 38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791200" y="5638800"/>
              <a:ext cx="2133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fr-FR" altLang="en-US" sz="2400">
                <a:latin typeface="+mn-lt"/>
              </a:endParaRPr>
            </a:p>
          </p:txBody>
        </p:sp>
        <p:sp>
          <p:nvSpPr>
            <p:cNvPr id="32" name="Line 40"/>
            <p:cNvSpPr>
              <a:spLocks noChangeShapeType="1"/>
            </p:cNvSpPr>
            <p:nvPr/>
          </p:nvSpPr>
          <p:spPr bwMode="auto">
            <a:xfrm>
              <a:off x="5791200" y="601980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" name="Text Box 41"/>
            <p:cNvSpPr txBox="1">
              <a:spLocks noChangeArrowheads="1"/>
            </p:cNvSpPr>
            <p:nvPr/>
          </p:nvSpPr>
          <p:spPr bwMode="auto">
            <a:xfrm>
              <a:off x="5910262" y="5672334"/>
              <a:ext cx="19748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6</a:t>
              </a:r>
              <a:r>
                <a:rPr lang="en-US" altLang="en-US" sz="1400" baseline="30000" dirty="0">
                  <a:latin typeface="+mn-lt"/>
                </a:rPr>
                <a:t>th</a:t>
              </a:r>
              <a:r>
                <a:rPr lang="en-US" altLang="en-US" sz="1400" dirty="0">
                  <a:latin typeface="+mn-lt"/>
                </a:rPr>
                <a:t> call of the function</a:t>
              </a:r>
            </a:p>
          </p:txBody>
        </p:sp>
        <p:sp>
          <p:nvSpPr>
            <p:cNvPr id="34" name="Text Box 42"/>
            <p:cNvSpPr txBox="1">
              <a:spLocks noChangeArrowheads="1"/>
            </p:cNvSpPr>
            <p:nvPr/>
          </p:nvSpPr>
          <p:spPr bwMode="auto">
            <a:xfrm>
              <a:off x="6122987" y="6038369"/>
              <a:ext cx="176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+mn-lt"/>
                </a:rPr>
                <a:t>Value of times: 0</a:t>
              </a:r>
            </a:p>
          </p:txBody>
        </p:sp>
        <p:grpSp>
          <p:nvGrpSpPr>
            <p:cNvPr id="35" name="Group 43"/>
            <p:cNvGrpSpPr>
              <a:grpSpLocks/>
            </p:cNvGrpSpPr>
            <p:nvPr/>
          </p:nvGrpSpPr>
          <p:grpSpPr bwMode="auto">
            <a:xfrm>
              <a:off x="5029200" y="5486400"/>
              <a:ext cx="762000" cy="304800"/>
              <a:chOff x="1200" y="2640"/>
              <a:chExt cx="480" cy="192"/>
            </a:xfrm>
          </p:grpSpPr>
          <p:sp>
            <p:nvSpPr>
              <p:cNvPr id="36" name="Line 44"/>
              <p:cNvSpPr>
                <a:spLocks noChangeShapeType="1"/>
              </p:cNvSpPr>
              <p:nvPr/>
            </p:nvSpPr>
            <p:spPr bwMode="auto">
              <a:xfrm>
                <a:off x="1200" y="26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7" name="Line 45"/>
              <p:cNvSpPr>
                <a:spLocks noChangeShapeType="1"/>
              </p:cNvSpPr>
              <p:nvPr/>
            </p:nvSpPr>
            <p:spPr bwMode="auto">
              <a:xfrm>
                <a:off x="1200" y="283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sp>
        <p:nvSpPr>
          <p:cNvPr id="46" name="Rectangle 45"/>
          <p:cNvSpPr/>
          <p:nvPr/>
        </p:nvSpPr>
        <p:spPr>
          <a:xfrm>
            <a:off x="4427984" y="952768"/>
            <a:ext cx="4588916" cy="189282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300" b="1" dirty="0"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3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times)</a:t>
            </a:r>
            <a:b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b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300" b="1" dirty="0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(times &gt; 0)</a:t>
            </a:r>
            <a:b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  {			</a:t>
            </a:r>
            <a:b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sz="1300" dirty="0" err="1"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&lt;&lt; "This is a recursive function.\n";</a:t>
            </a:r>
            <a:b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sz="1300" b="1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(times ‑ 1);</a:t>
            </a:r>
            <a:b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  <a:b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300" b="1" dirty="0"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b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47" name="Text Box 46"/>
          <p:cNvSpPr txBox="1">
            <a:spLocks noChangeArrowheads="1"/>
          </p:cNvSpPr>
          <p:nvPr/>
        </p:nvSpPr>
        <p:spPr bwMode="auto">
          <a:xfrm>
            <a:off x="211991" y="5017328"/>
            <a:ext cx="4339208" cy="1015663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This cycle repeats itself until 0 is passed to the function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/>
              <a:t>Depth of recursion: 6</a:t>
            </a:r>
          </a:p>
        </p:txBody>
      </p:sp>
    </p:spTree>
    <p:extLst>
      <p:ext uri="{BB962C8B-B14F-4D97-AF65-F5344CB8AC3E}">
        <p14:creationId xmlns:p14="http://schemas.microsoft.com/office/powerpoint/2010/main" val="2686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F5E89-E4BD-40C4-B94B-4928C151F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This is a recursive function.</a:t>
            </a:r>
            <a:br>
              <a:rPr lang="en-US" altLang="en-US" sz="2400" b="1" dirty="0">
                <a:latin typeface="Courier New" panose="02070309020205020404" pitchFamily="49" charset="0"/>
              </a:rPr>
            </a:br>
            <a:r>
              <a:rPr lang="en-US" altLang="en-US" sz="2400" b="1" dirty="0">
                <a:latin typeface="Courier New" panose="02070309020205020404" pitchFamily="49" charset="0"/>
              </a:rPr>
              <a:t>This is a recursive function.</a:t>
            </a:r>
            <a:br>
              <a:rPr lang="en-US" altLang="en-US" sz="2400" b="1" dirty="0">
                <a:latin typeface="Courier New" panose="02070309020205020404" pitchFamily="49" charset="0"/>
              </a:rPr>
            </a:br>
            <a:r>
              <a:rPr lang="en-US" altLang="en-US" sz="2400" b="1" dirty="0">
                <a:latin typeface="Courier New" panose="02070309020205020404" pitchFamily="49" charset="0"/>
              </a:rPr>
              <a:t>This is a recursive function.</a:t>
            </a:r>
            <a:br>
              <a:rPr lang="en-US" altLang="en-US" sz="2400" b="1" dirty="0">
                <a:latin typeface="Courier New" panose="02070309020205020404" pitchFamily="49" charset="0"/>
              </a:rPr>
            </a:br>
            <a:r>
              <a:rPr lang="en-US" altLang="en-US" sz="2400" b="1" dirty="0">
                <a:latin typeface="Courier New" panose="02070309020205020404" pitchFamily="49" charset="0"/>
              </a:rPr>
              <a:t>This is a recursive function.</a:t>
            </a:r>
            <a:br>
              <a:rPr lang="en-US" altLang="en-US" sz="2400" b="1" dirty="0">
                <a:latin typeface="Courier New" panose="02070309020205020404" pitchFamily="49" charset="0"/>
              </a:rPr>
            </a:br>
            <a:r>
              <a:rPr lang="en-US" altLang="en-US" sz="2400" b="1" dirty="0">
                <a:latin typeface="Courier New" panose="02070309020205020404" pitchFamily="49" charset="0"/>
              </a:rPr>
              <a:t>This is a recursive function.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A5B2B-2D0C-4FC3-BE05-47854725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Program Output</a:t>
            </a:r>
            <a:endParaRPr lang="en-P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D8483-E6CF-4269-BAA3-0A1D651956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51047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/>
              <a:t>What Happens When Called?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163782"/>
            <a:ext cx="8153400" cy="5246398"/>
          </a:xfrm>
        </p:spPr>
        <p:txBody>
          <a:bodyPr/>
          <a:lstStyle/>
          <a:p>
            <a:pPr marL="533400" indent="-533400" algn="just" eaLnBrk="1" hangingPunct="1">
              <a:spcBef>
                <a:spcPct val="50000"/>
              </a:spcBef>
            </a:pPr>
            <a:r>
              <a:rPr lang="en-US" dirty="0"/>
              <a:t>Each time a recursive function is called, a </a:t>
            </a:r>
            <a:r>
              <a:rPr lang="en-US" dirty="0">
                <a:solidFill>
                  <a:srgbClr val="0070C0"/>
                </a:solidFill>
              </a:rPr>
              <a:t>new copy of the function runs</a:t>
            </a:r>
            <a:r>
              <a:rPr lang="en-US" dirty="0"/>
              <a:t>, with </a:t>
            </a:r>
            <a:r>
              <a:rPr lang="en-US" dirty="0">
                <a:solidFill>
                  <a:srgbClr val="0070C0"/>
                </a:solidFill>
              </a:rPr>
              <a:t>new instances of parameters and local variables</a:t>
            </a:r>
            <a:r>
              <a:rPr lang="en-US" dirty="0"/>
              <a:t> being created</a:t>
            </a:r>
          </a:p>
          <a:p>
            <a:pPr marL="533400" indent="-533400" algn="just" eaLnBrk="1" hangingPunct="1">
              <a:spcBef>
                <a:spcPct val="50000"/>
              </a:spcBef>
            </a:pPr>
            <a:endParaRPr lang="en-US" dirty="0"/>
          </a:p>
          <a:p>
            <a:pPr marL="533400" indent="-533400" algn="just" eaLnBrk="1" hangingPunct="1">
              <a:spcBef>
                <a:spcPct val="50000"/>
              </a:spcBef>
            </a:pPr>
            <a:r>
              <a:rPr lang="en-US" dirty="0"/>
              <a:t>As each copy finishes executing, </a:t>
            </a:r>
            <a:r>
              <a:rPr lang="en-US" dirty="0">
                <a:solidFill>
                  <a:srgbClr val="0070C0"/>
                </a:solidFill>
              </a:rPr>
              <a:t>it returns to the copy of the function that called it</a:t>
            </a:r>
          </a:p>
          <a:p>
            <a:pPr marL="533400" indent="-533400" algn="just" eaLnBrk="1" hangingPunct="1">
              <a:spcBef>
                <a:spcPct val="50000"/>
              </a:spcBef>
            </a:pPr>
            <a:endParaRPr lang="en-US" dirty="0"/>
          </a:p>
          <a:p>
            <a:pPr marL="533400" indent="-533400" algn="just" eaLnBrk="1" hangingPunct="1">
              <a:spcBef>
                <a:spcPct val="50000"/>
              </a:spcBef>
            </a:pPr>
            <a:r>
              <a:rPr lang="en-US" dirty="0"/>
              <a:t>When the first copy finishes executing, it returns to the part of the program that made the initial call to the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C0BD2-59C2-43B2-B426-D02DF3177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652E-AACC-B249-B75B-9215B21BC2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ecture6 (Number System)">
  <a:themeElements>
    <a:clrScheme name="Lecture6 (Number System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cture6 (Number System)">
      <a:majorFont>
        <a:latin typeface="Trebuchet MS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ecture6 (Number System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6 (Number System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6 (Number System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5885</TotalTime>
  <Words>2272</Words>
  <Application>Microsoft Office PowerPoint</Application>
  <PresentationFormat>On-screen Show (4:3)</PresentationFormat>
  <Paragraphs>402</Paragraphs>
  <Slides>35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Tahoma</vt:lpstr>
      <vt:lpstr>Times New Roman</vt:lpstr>
      <vt:lpstr>Courier New</vt:lpstr>
      <vt:lpstr>Wingdings</vt:lpstr>
      <vt:lpstr>Cambria Math</vt:lpstr>
      <vt:lpstr>Trebuchet MS</vt:lpstr>
      <vt:lpstr>Arial</vt:lpstr>
      <vt:lpstr>Calibri</vt:lpstr>
      <vt:lpstr>Times</vt:lpstr>
      <vt:lpstr>Consolas</vt:lpstr>
      <vt:lpstr>Default Design</vt:lpstr>
      <vt:lpstr>1_Default Design</vt:lpstr>
      <vt:lpstr>Lecture6 (Number System)</vt:lpstr>
      <vt:lpstr>PowerPoint Presentation</vt:lpstr>
      <vt:lpstr>PowerPoint Presentation</vt:lpstr>
      <vt:lpstr>Recursive Function </vt:lpstr>
      <vt:lpstr>Recursion</vt:lpstr>
      <vt:lpstr>Recursive Function – Number of Repetitions</vt:lpstr>
      <vt:lpstr>Recursive Function – Execution (1)</vt:lpstr>
      <vt:lpstr>Recursive Function – Execution (2)</vt:lpstr>
      <vt:lpstr>Program Output</vt:lpstr>
      <vt:lpstr>What Happens When Called?</vt:lpstr>
      <vt:lpstr>Recursive Function – Modification </vt:lpstr>
      <vt:lpstr>Recursive Function – Execution (3) </vt:lpstr>
      <vt:lpstr>Recursion </vt:lpstr>
      <vt:lpstr>Recursion </vt:lpstr>
      <vt:lpstr>Recursion </vt:lpstr>
      <vt:lpstr>Recursion  </vt:lpstr>
      <vt:lpstr>Print Numbers in Descending Order</vt:lpstr>
      <vt:lpstr>Print Numbers in Ascending Order</vt:lpstr>
      <vt:lpstr>Example: Sum function (Iterative)</vt:lpstr>
      <vt:lpstr>Example: Sum function (Recursive)</vt:lpstr>
      <vt:lpstr>Example: Sum Function</vt:lpstr>
      <vt:lpstr>Example: Multiply Function</vt:lpstr>
      <vt:lpstr>Example: Multiply Function</vt:lpstr>
      <vt:lpstr>Example: Factorial Function (1)</vt:lpstr>
      <vt:lpstr>Example: Factorial Function (2)</vt:lpstr>
      <vt:lpstr>Example: Character count</vt:lpstr>
      <vt:lpstr>Example: Character count</vt:lpstr>
      <vt:lpstr>Example: Fibonacci Series</vt:lpstr>
      <vt:lpstr>Recursion</vt:lpstr>
      <vt:lpstr>Recursive Fibonacci Function</vt:lpstr>
      <vt:lpstr>Printing Patterns using Recursion</vt:lpstr>
      <vt:lpstr>Printing Patterns using Recursion</vt:lpstr>
      <vt:lpstr>Stack Overflow (1)</vt:lpstr>
      <vt:lpstr>Recursion vs Iteration</vt:lpstr>
      <vt:lpstr>Recursion or Iteration?</vt:lpstr>
      <vt:lpstr>Any Question So Far?</vt:lpstr>
    </vt:vector>
  </TitlesOfParts>
  <Company>IPVS - Universität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der Betriebssysteme</dc:title>
  <dc:creator>koldehbs</dc:creator>
  <cp:lastModifiedBy>hira naveed</cp:lastModifiedBy>
  <cp:revision>1833</cp:revision>
  <cp:lastPrinted>2013-10-17T07:59:38Z</cp:lastPrinted>
  <dcterms:created xsi:type="dcterms:W3CDTF">2007-03-29T10:37:57Z</dcterms:created>
  <dcterms:modified xsi:type="dcterms:W3CDTF">2022-02-21T09:10:23Z</dcterms:modified>
</cp:coreProperties>
</file>